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Lst>
  <p:notesMasterIdLst>
    <p:notesMasterId r:id="rId67"/>
  </p:notesMasterIdLst>
  <p:handoutMasterIdLst>
    <p:handoutMasterId r:id="rId68"/>
  </p:handoutMasterIdLst>
  <p:sldIdLst>
    <p:sldId id="1071" r:id="rId2"/>
    <p:sldId id="1247" r:id="rId3"/>
    <p:sldId id="1307" r:id="rId4"/>
    <p:sldId id="1622" r:id="rId5"/>
    <p:sldId id="1623" r:id="rId6"/>
    <p:sldId id="1624" r:id="rId7"/>
    <p:sldId id="1625" r:id="rId8"/>
    <p:sldId id="1626" r:id="rId9"/>
    <p:sldId id="1627" r:id="rId10"/>
    <p:sldId id="1628" r:id="rId11"/>
    <p:sldId id="1629" r:id="rId12"/>
    <p:sldId id="1630" r:id="rId13"/>
    <p:sldId id="1631" r:id="rId14"/>
    <p:sldId id="1632" r:id="rId15"/>
    <p:sldId id="1633" r:id="rId16"/>
    <p:sldId id="1634" r:id="rId17"/>
    <p:sldId id="1635" r:id="rId18"/>
    <p:sldId id="1636" r:id="rId19"/>
    <p:sldId id="1637" r:id="rId20"/>
    <p:sldId id="1638" r:id="rId21"/>
    <p:sldId id="1639" r:id="rId22"/>
    <p:sldId id="1729" r:id="rId23"/>
    <p:sldId id="1732" r:id="rId24"/>
    <p:sldId id="1717" r:id="rId25"/>
    <p:sldId id="1718" r:id="rId26"/>
    <p:sldId id="1682" r:id="rId27"/>
    <p:sldId id="1735" r:id="rId28"/>
    <p:sldId id="1731" r:id="rId29"/>
    <p:sldId id="1734" r:id="rId30"/>
    <p:sldId id="1722" r:id="rId31"/>
    <p:sldId id="1719" r:id="rId32"/>
    <p:sldId id="1720" r:id="rId33"/>
    <p:sldId id="1721" r:id="rId34"/>
    <p:sldId id="1725" r:id="rId35"/>
    <p:sldId id="1726" r:id="rId36"/>
    <p:sldId id="1727" r:id="rId37"/>
    <p:sldId id="1728" r:id="rId38"/>
    <p:sldId id="1677" r:id="rId39"/>
    <p:sldId id="1672" r:id="rId40"/>
    <p:sldId id="1675" r:id="rId41"/>
    <p:sldId id="1736" r:id="rId42"/>
    <p:sldId id="1680" r:id="rId43"/>
    <p:sldId id="1730" r:id="rId44"/>
    <p:sldId id="1685" r:id="rId45"/>
    <p:sldId id="1738" r:id="rId46"/>
    <p:sldId id="1688" r:id="rId47"/>
    <p:sldId id="1739" r:id="rId48"/>
    <p:sldId id="1684" r:id="rId49"/>
    <p:sldId id="1740" r:id="rId50"/>
    <p:sldId id="1744" r:id="rId51"/>
    <p:sldId id="1743" r:id="rId52"/>
    <p:sldId id="1692" r:id="rId53"/>
    <p:sldId id="1693" r:id="rId54"/>
    <p:sldId id="1694" r:id="rId55"/>
    <p:sldId id="1695" r:id="rId56"/>
    <p:sldId id="1756" r:id="rId57"/>
    <p:sldId id="1746" r:id="rId58"/>
    <p:sldId id="1752" r:id="rId59"/>
    <p:sldId id="1753" r:id="rId60"/>
    <p:sldId id="1749" r:id="rId61"/>
    <p:sldId id="1696" r:id="rId62"/>
    <p:sldId id="1757" r:id="rId63"/>
    <p:sldId id="1708" r:id="rId64"/>
    <p:sldId id="1709" r:id="rId65"/>
    <p:sldId id="1666" r:id="rId66"/>
  </p:sldIdLst>
  <p:sldSz cx="9144000" cy="6858000" type="screen4x3"/>
  <p:notesSz cx="7315200" cy="9601200"/>
  <p:defaultTextStyle>
    <a:defPPr>
      <a:defRPr lang="en-US"/>
    </a:defPPr>
    <a:lvl1pPr algn="ctr" rtl="0" eaLnBrk="0" fontAlgn="base" hangingPunct="0">
      <a:spcBef>
        <a:spcPct val="0"/>
      </a:spcBef>
      <a:spcAft>
        <a:spcPct val="0"/>
      </a:spcAft>
      <a:defRPr sz="2400" i="1" kern="1200">
        <a:solidFill>
          <a:schemeClr val="tx1"/>
        </a:solidFill>
        <a:latin typeface="Times New Roman" pitchFamily="-109" charset="0"/>
        <a:ea typeface="Times New Roman" pitchFamily="-109" charset="0"/>
        <a:cs typeface="Times New Roman" pitchFamily="-109" charset="0"/>
      </a:defRPr>
    </a:lvl1pPr>
    <a:lvl2pPr marL="455124" algn="ctr" rtl="0" eaLnBrk="0" fontAlgn="base" hangingPunct="0">
      <a:spcBef>
        <a:spcPct val="0"/>
      </a:spcBef>
      <a:spcAft>
        <a:spcPct val="0"/>
      </a:spcAft>
      <a:defRPr sz="2400" i="1" kern="1200">
        <a:solidFill>
          <a:schemeClr val="tx1"/>
        </a:solidFill>
        <a:latin typeface="Times New Roman" pitchFamily="-109" charset="0"/>
        <a:ea typeface="Times New Roman" pitchFamily="-109" charset="0"/>
        <a:cs typeface="Times New Roman" pitchFamily="-109" charset="0"/>
      </a:defRPr>
    </a:lvl2pPr>
    <a:lvl3pPr marL="910241" algn="ctr" rtl="0" eaLnBrk="0" fontAlgn="base" hangingPunct="0">
      <a:spcBef>
        <a:spcPct val="0"/>
      </a:spcBef>
      <a:spcAft>
        <a:spcPct val="0"/>
      </a:spcAft>
      <a:defRPr sz="2400" i="1" kern="1200">
        <a:solidFill>
          <a:schemeClr val="tx1"/>
        </a:solidFill>
        <a:latin typeface="Times New Roman" pitchFamily="-109" charset="0"/>
        <a:ea typeface="Times New Roman" pitchFamily="-109" charset="0"/>
        <a:cs typeface="Times New Roman" pitchFamily="-109" charset="0"/>
      </a:defRPr>
    </a:lvl3pPr>
    <a:lvl4pPr marL="1365360" algn="ctr" rtl="0" eaLnBrk="0" fontAlgn="base" hangingPunct="0">
      <a:spcBef>
        <a:spcPct val="0"/>
      </a:spcBef>
      <a:spcAft>
        <a:spcPct val="0"/>
      </a:spcAft>
      <a:defRPr sz="2400" i="1" kern="1200">
        <a:solidFill>
          <a:schemeClr val="tx1"/>
        </a:solidFill>
        <a:latin typeface="Times New Roman" pitchFamily="-109" charset="0"/>
        <a:ea typeface="Times New Roman" pitchFamily="-109" charset="0"/>
        <a:cs typeface="Times New Roman" pitchFamily="-109" charset="0"/>
      </a:defRPr>
    </a:lvl4pPr>
    <a:lvl5pPr marL="1820479" algn="ctr" rtl="0" eaLnBrk="0" fontAlgn="base" hangingPunct="0">
      <a:spcBef>
        <a:spcPct val="0"/>
      </a:spcBef>
      <a:spcAft>
        <a:spcPct val="0"/>
      </a:spcAft>
      <a:defRPr sz="2400" i="1" kern="1200">
        <a:solidFill>
          <a:schemeClr val="tx1"/>
        </a:solidFill>
        <a:latin typeface="Times New Roman" pitchFamily="-109" charset="0"/>
        <a:ea typeface="Times New Roman" pitchFamily="-109" charset="0"/>
        <a:cs typeface="Times New Roman" pitchFamily="-109" charset="0"/>
      </a:defRPr>
    </a:lvl5pPr>
    <a:lvl6pPr marL="2275599" algn="l" defTabSz="455124" rtl="0" eaLnBrk="1" latinLnBrk="0" hangingPunct="1">
      <a:defRPr sz="2400" i="1" kern="1200">
        <a:solidFill>
          <a:schemeClr val="tx1"/>
        </a:solidFill>
        <a:latin typeface="Times New Roman" pitchFamily="-109" charset="0"/>
        <a:ea typeface="Times New Roman" pitchFamily="-109" charset="0"/>
        <a:cs typeface="Times New Roman" pitchFamily="-109" charset="0"/>
      </a:defRPr>
    </a:lvl6pPr>
    <a:lvl7pPr marL="2730717" algn="l" defTabSz="455124" rtl="0" eaLnBrk="1" latinLnBrk="0" hangingPunct="1">
      <a:defRPr sz="2400" i="1" kern="1200">
        <a:solidFill>
          <a:schemeClr val="tx1"/>
        </a:solidFill>
        <a:latin typeface="Times New Roman" pitchFamily="-109" charset="0"/>
        <a:ea typeface="Times New Roman" pitchFamily="-109" charset="0"/>
        <a:cs typeface="Times New Roman" pitchFamily="-109" charset="0"/>
      </a:defRPr>
    </a:lvl7pPr>
    <a:lvl8pPr marL="3185839" algn="l" defTabSz="455124" rtl="0" eaLnBrk="1" latinLnBrk="0" hangingPunct="1">
      <a:defRPr sz="2400" i="1" kern="1200">
        <a:solidFill>
          <a:schemeClr val="tx1"/>
        </a:solidFill>
        <a:latin typeface="Times New Roman" pitchFamily="-109" charset="0"/>
        <a:ea typeface="Times New Roman" pitchFamily="-109" charset="0"/>
        <a:cs typeface="Times New Roman" pitchFamily="-109" charset="0"/>
      </a:defRPr>
    </a:lvl8pPr>
    <a:lvl9pPr marL="3640956" algn="l" defTabSz="455124" rtl="0" eaLnBrk="1" latinLnBrk="0" hangingPunct="1">
      <a:defRPr sz="2400" i="1" kern="1200">
        <a:solidFill>
          <a:schemeClr val="tx1"/>
        </a:solidFill>
        <a:latin typeface="Times New Roman" pitchFamily="-109" charset="0"/>
        <a:ea typeface="Times New Roman" pitchFamily="-109" charset="0"/>
        <a:cs typeface="Times New Roman" pitchFamily="-109"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asant Honavar" initials="" lastIdx="0" clrIdx="0"/>
  <p:cmAuthor id="1" name="Yasser El-Manzalawy"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180576"/>
    <a:srgbClr val="006FDF"/>
    <a:srgbClr val="0033CC"/>
    <a:srgbClr val="0066CC"/>
    <a:srgbClr val="9999FF"/>
    <a:srgbClr val="FF3300"/>
    <a:srgbClr val="003300"/>
    <a:srgbClr val="000099"/>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0" autoAdjust="0"/>
    <p:restoredTop sz="94136" autoAdjust="0"/>
  </p:normalViewPr>
  <p:slideViewPr>
    <p:cSldViewPr>
      <p:cViewPr>
        <p:scale>
          <a:sx n="99" d="100"/>
          <a:sy n="99" d="100"/>
        </p:scale>
        <p:origin x="-568"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5-18T10:58:50.119" idx="2">
    <p:pos x="22252" y="2844"/>
    <p:text>Abstraction is an important benefit.
Ease of use (e.g., biologists can run complicated software on a distributed environment using Galaxy workflows)</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l" defTabSz="966788" eaLnBrk="1" hangingPunct="1">
              <a:defRPr sz="1200" i="0"/>
            </a:lvl1pPr>
          </a:lstStyle>
          <a:p>
            <a:endParaRPr lang="en-US"/>
          </a:p>
        </p:txBody>
      </p:sp>
      <p:sp>
        <p:nvSpPr>
          <p:cNvPr id="104451"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59" tIns="48330" rIns="96659" bIns="48330" numCol="1" anchor="t" anchorCtr="0" compatLnSpc="1">
            <a:prstTxWarp prst="textNoShape">
              <a:avLst/>
            </a:prstTxWarp>
          </a:bodyPr>
          <a:lstStyle>
            <a:lvl1pPr algn="r" defTabSz="966788" eaLnBrk="1" hangingPunct="1">
              <a:defRPr sz="1200" i="0"/>
            </a:lvl1pPr>
          </a:lstStyle>
          <a:p>
            <a:endParaRPr lang="en-US"/>
          </a:p>
        </p:txBody>
      </p:sp>
      <p:sp>
        <p:nvSpPr>
          <p:cNvPr id="104452"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l" defTabSz="966788" eaLnBrk="1" hangingPunct="1">
              <a:defRPr sz="1200" i="0"/>
            </a:lvl1pPr>
          </a:lstStyle>
          <a:p>
            <a:endParaRPr lang="en-US"/>
          </a:p>
        </p:txBody>
      </p:sp>
      <p:sp>
        <p:nvSpPr>
          <p:cNvPr id="104453"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59" tIns="48330" rIns="96659" bIns="48330" numCol="1" anchor="b" anchorCtr="0" compatLnSpc="1">
            <a:prstTxWarp prst="textNoShape">
              <a:avLst/>
            </a:prstTxWarp>
          </a:bodyPr>
          <a:lstStyle>
            <a:lvl1pPr algn="r" defTabSz="966788" eaLnBrk="1" hangingPunct="1">
              <a:defRPr sz="1200" i="0"/>
            </a:lvl1pPr>
          </a:lstStyle>
          <a:p>
            <a:fld id="{A1E178FF-CB9A-054A-8CB7-4DEC7D08C935}" type="slidenum">
              <a:rPr lang="en-US"/>
              <a:pPr/>
              <a:t>‹#›</a:t>
            </a:fld>
            <a:endParaRPr lang="en-US"/>
          </a:p>
        </p:txBody>
      </p:sp>
    </p:spTree>
    <p:extLst>
      <p:ext uri="{BB962C8B-B14F-4D97-AF65-F5344CB8AC3E}">
        <p14:creationId xmlns:p14="http://schemas.microsoft.com/office/powerpoint/2010/main" val="1196038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l" defTabSz="949325" eaLnBrk="1" hangingPunct="1">
              <a:defRPr sz="1200" i="0"/>
            </a:lvl1pPr>
          </a:lstStyle>
          <a:p>
            <a:endParaRPr lang="en-US"/>
          </a:p>
        </p:txBody>
      </p:sp>
      <p:sp>
        <p:nvSpPr>
          <p:cNvPr id="187395" name="Rectangle 3"/>
          <p:cNvSpPr>
            <a:spLocks noGrp="1" noChangeArrowheads="1"/>
          </p:cNvSpPr>
          <p:nvPr>
            <p:ph type="dt" idx="1"/>
          </p:nvPr>
        </p:nvSpPr>
        <p:spPr bwMode="auto">
          <a:xfrm>
            <a:off x="4141788" y="0"/>
            <a:ext cx="3186112"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i="0"/>
            </a:lvl1pPr>
          </a:lstStyle>
          <a:p>
            <a:endParaRPr lang="en-US"/>
          </a:p>
        </p:txBody>
      </p:sp>
      <p:sp>
        <p:nvSpPr>
          <p:cNvPr id="187396" name="Rectangle 4"/>
          <p:cNvSpPr>
            <a:spLocks noGrp="1" noRot="1" noChangeAspect="1" noChangeArrowheads="1" noTextEdit="1"/>
          </p:cNvSpPr>
          <p:nvPr>
            <p:ph type="sldImg" idx="2"/>
          </p:nvPr>
        </p:nvSpPr>
        <p:spPr bwMode="auto">
          <a:xfrm>
            <a:off x="1247775" y="709613"/>
            <a:ext cx="4832350" cy="3624262"/>
          </a:xfrm>
          <a:prstGeom prst="rect">
            <a:avLst/>
          </a:prstGeom>
          <a:noFill/>
          <a:ln w="9525">
            <a:solidFill>
              <a:srgbClr val="000000"/>
            </a:solidFill>
            <a:miter lim="800000"/>
            <a:headEnd/>
            <a:tailEnd/>
          </a:ln>
          <a:effectLst/>
        </p:spPr>
      </p:sp>
      <p:sp>
        <p:nvSpPr>
          <p:cNvPr id="187397" name="Rectangle 5"/>
          <p:cNvSpPr>
            <a:spLocks noGrp="1" noChangeArrowheads="1"/>
          </p:cNvSpPr>
          <p:nvPr>
            <p:ph type="body" sz="quarter" idx="3"/>
          </p:nvPr>
        </p:nvSpPr>
        <p:spPr bwMode="auto">
          <a:xfrm>
            <a:off x="955675" y="4570413"/>
            <a:ext cx="5416550" cy="43338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7398" name="Rectangle 6"/>
          <p:cNvSpPr>
            <a:spLocks noGrp="1" noChangeArrowheads="1"/>
          </p:cNvSpPr>
          <p:nvPr>
            <p:ph type="ftr" sz="quarter" idx="4"/>
          </p:nvPr>
        </p:nvSpPr>
        <p:spPr bwMode="auto">
          <a:xfrm>
            <a:off x="0" y="9140825"/>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l" defTabSz="949325" eaLnBrk="1" hangingPunct="1">
              <a:defRPr sz="1200" i="0"/>
            </a:lvl1pPr>
          </a:lstStyle>
          <a:p>
            <a:endParaRPr lang="en-US"/>
          </a:p>
        </p:txBody>
      </p:sp>
      <p:sp>
        <p:nvSpPr>
          <p:cNvPr id="187399" name="Rectangle 7"/>
          <p:cNvSpPr>
            <a:spLocks noGrp="1" noChangeArrowheads="1"/>
          </p:cNvSpPr>
          <p:nvPr>
            <p:ph type="sldNum" sz="quarter" idx="5"/>
          </p:nvPr>
        </p:nvSpPr>
        <p:spPr bwMode="auto">
          <a:xfrm>
            <a:off x="4141788" y="9140825"/>
            <a:ext cx="3186112"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i="0"/>
            </a:lvl1pPr>
          </a:lstStyle>
          <a:p>
            <a:fld id="{D06CEA41-7CD8-5B48-9C25-178B5D380BA2}" type="slidenum">
              <a:rPr lang="en-US"/>
              <a:pPr/>
              <a:t>‹#›</a:t>
            </a:fld>
            <a:endParaRPr lang="en-US"/>
          </a:p>
        </p:txBody>
      </p:sp>
    </p:spTree>
    <p:extLst>
      <p:ext uri="{BB962C8B-B14F-4D97-AF65-F5344CB8AC3E}">
        <p14:creationId xmlns:p14="http://schemas.microsoft.com/office/powerpoint/2010/main" val="360578547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9" charset="0"/>
        <a:ea typeface="+mn-ea"/>
        <a:cs typeface="+mn-cs"/>
      </a:defRPr>
    </a:lvl1pPr>
    <a:lvl2pPr marL="455124" algn="l"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2pPr>
    <a:lvl3pPr marL="910241" algn="l"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3pPr>
    <a:lvl4pPr marL="1365360" algn="l"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4pPr>
    <a:lvl5pPr marL="1820479" algn="l" rtl="0" eaLnBrk="0" fontAlgn="base" hangingPunct="0">
      <a:spcBef>
        <a:spcPct val="30000"/>
      </a:spcBef>
      <a:spcAft>
        <a:spcPct val="0"/>
      </a:spcAft>
      <a:defRPr sz="1200" kern="1200">
        <a:solidFill>
          <a:schemeClr val="tx1"/>
        </a:solidFill>
        <a:latin typeface="Times New Roman" pitchFamily="-109" charset="0"/>
        <a:ea typeface="ＭＳ Ｐゴシック" pitchFamily="-109" charset="-128"/>
        <a:cs typeface="+mn-cs"/>
      </a:defRPr>
    </a:lvl5pPr>
    <a:lvl6pPr marL="2275599" algn="l" defTabSz="455124" rtl="0" eaLnBrk="1" latinLnBrk="0" hangingPunct="1">
      <a:defRPr sz="1200" kern="1200">
        <a:solidFill>
          <a:schemeClr val="tx1"/>
        </a:solidFill>
        <a:latin typeface="+mn-lt"/>
        <a:ea typeface="+mn-ea"/>
        <a:cs typeface="+mn-cs"/>
      </a:defRPr>
    </a:lvl6pPr>
    <a:lvl7pPr marL="2730717" algn="l" defTabSz="455124" rtl="0" eaLnBrk="1" latinLnBrk="0" hangingPunct="1">
      <a:defRPr sz="1200" kern="1200">
        <a:solidFill>
          <a:schemeClr val="tx1"/>
        </a:solidFill>
        <a:latin typeface="+mn-lt"/>
        <a:ea typeface="+mn-ea"/>
        <a:cs typeface="+mn-cs"/>
      </a:defRPr>
    </a:lvl7pPr>
    <a:lvl8pPr marL="3185839" algn="l" defTabSz="455124" rtl="0" eaLnBrk="1" latinLnBrk="0" hangingPunct="1">
      <a:defRPr sz="1200" kern="1200">
        <a:solidFill>
          <a:schemeClr val="tx1"/>
        </a:solidFill>
        <a:latin typeface="+mn-lt"/>
        <a:ea typeface="+mn-ea"/>
        <a:cs typeface="+mn-cs"/>
      </a:defRPr>
    </a:lvl8pPr>
    <a:lvl9pPr marL="3640956" algn="l" defTabSz="455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i="1">
                <a:solidFill>
                  <a:schemeClr val="tx1"/>
                </a:solidFill>
                <a:latin typeface="Calibri" charset="0"/>
                <a:ea typeface="ＭＳ Ｐゴシック" charset="0"/>
                <a:cs typeface="Times New Roman" charset="0"/>
              </a:defRPr>
            </a:lvl1pPr>
            <a:lvl2pPr marL="37931725" indent="-37474525" defTabSz="949325">
              <a:defRPr sz="2400" i="1">
                <a:solidFill>
                  <a:schemeClr val="tx1"/>
                </a:solidFill>
                <a:latin typeface="Calibri" charset="0"/>
                <a:ea typeface="Times New Roman" charset="0"/>
                <a:cs typeface="Times New Roman" charset="0"/>
              </a:defRPr>
            </a:lvl2pPr>
            <a:lvl3pPr>
              <a:defRPr sz="2400" i="1">
                <a:solidFill>
                  <a:schemeClr val="tx1"/>
                </a:solidFill>
                <a:latin typeface="Calibri" charset="0"/>
                <a:ea typeface="Times New Roman" charset="0"/>
                <a:cs typeface="Times New Roman" charset="0"/>
              </a:defRPr>
            </a:lvl3pPr>
            <a:lvl4pPr>
              <a:defRPr sz="2400" i="1">
                <a:solidFill>
                  <a:schemeClr val="tx1"/>
                </a:solidFill>
                <a:latin typeface="Calibri" charset="0"/>
                <a:ea typeface="Times New Roman" charset="0"/>
                <a:cs typeface="Times New Roman" charset="0"/>
              </a:defRPr>
            </a:lvl4pPr>
            <a:lvl5pPr>
              <a:defRPr sz="2400" i="1">
                <a:solidFill>
                  <a:schemeClr val="tx1"/>
                </a:solidFill>
                <a:latin typeface="Calibri" charset="0"/>
                <a:ea typeface="Times New Roman" charset="0"/>
                <a:cs typeface="Times New Roman" charset="0"/>
              </a:defRPr>
            </a:lvl5pPr>
            <a:lvl6pPr marL="457200" eaLnBrk="0" fontAlgn="base" hangingPunct="0">
              <a:spcBef>
                <a:spcPct val="0"/>
              </a:spcBef>
              <a:spcAft>
                <a:spcPct val="0"/>
              </a:spcAft>
              <a:defRPr sz="2400" i="1">
                <a:solidFill>
                  <a:schemeClr val="tx1"/>
                </a:solidFill>
                <a:latin typeface="Calibri" charset="0"/>
                <a:ea typeface="Times New Roman" charset="0"/>
                <a:cs typeface="Times New Roman" charset="0"/>
              </a:defRPr>
            </a:lvl6pPr>
            <a:lvl7pPr marL="914400" eaLnBrk="0" fontAlgn="base" hangingPunct="0">
              <a:spcBef>
                <a:spcPct val="0"/>
              </a:spcBef>
              <a:spcAft>
                <a:spcPct val="0"/>
              </a:spcAft>
              <a:defRPr sz="2400" i="1">
                <a:solidFill>
                  <a:schemeClr val="tx1"/>
                </a:solidFill>
                <a:latin typeface="Calibri" charset="0"/>
                <a:ea typeface="Times New Roman" charset="0"/>
                <a:cs typeface="Times New Roman" charset="0"/>
              </a:defRPr>
            </a:lvl7pPr>
            <a:lvl8pPr marL="1371600" eaLnBrk="0" fontAlgn="base" hangingPunct="0">
              <a:spcBef>
                <a:spcPct val="0"/>
              </a:spcBef>
              <a:spcAft>
                <a:spcPct val="0"/>
              </a:spcAft>
              <a:defRPr sz="2400" i="1">
                <a:solidFill>
                  <a:schemeClr val="tx1"/>
                </a:solidFill>
                <a:latin typeface="Calibri" charset="0"/>
                <a:ea typeface="Times New Roman" charset="0"/>
                <a:cs typeface="Times New Roman" charset="0"/>
              </a:defRPr>
            </a:lvl8pPr>
            <a:lvl9pPr marL="1828800" eaLnBrk="0" fontAlgn="base" hangingPunct="0">
              <a:spcBef>
                <a:spcPct val="0"/>
              </a:spcBef>
              <a:spcAft>
                <a:spcPct val="0"/>
              </a:spcAft>
              <a:defRPr sz="2400" i="1">
                <a:solidFill>
                  <a:schemeClr val="tx1"/>
                </a:solidFill>
                <a:latin typeface="Calibri" charset="0"/>
                <a:ea typeface="Times New Roman" charset="0"/>
                <a:cs typeface="Times New Roman" charset="0"/>
              </a:defRPr>
            </a:lvl9pPr>
          </a:lstStyle>
          <a:p>
            <a:fld id="{DDA8D1A4-0B3D-6441-87F7-1C4155682C11}" type="slidenum">
              <a:rPr lang="en-US" sz="1200" i="0">
                <a:latin typeface="Times New Roman" charset="0"/>
              </a:rPr>
              <a:pPr/>
              <a:t>1</a:t>
            </a:fld>
            <a:endParaRPr lang="en-US" sz="1200" i="0">
              <a:latin typeface="Times New Roman" charset="0"/>
            </a:endParaRPr>
          </a:p>
        </p:txBody>
      </p:sp>
      <p:sp>
        <p:nvSpPr>
          <p:cNvPr id="20483" name="Rectangle 1026"/>
          <p:cNvSpPr>
            <a:spLocks noGrp="1" noRot="1" noChangeAspect="1" noChangeArrowheads="1" noTextEdit="1"/>
          </p:cNvSpPr>
          <p:nvPr>
            <p:ph type="sldImg"/>
          </p:nvPr>
        </p:nvSpPr>
        <p:spPr>
          <a:xfrm>
            <a:off x="1300163" y="714375"/>
            <a:ext cx="4770437" cy="3579813"/>
          </a:xfrm>
          <a:ln/>
        </p:spPr>
      </p:sp>
      <p:sp>
        <p:nvSpPr>
          <p:cNvPr id="20484" name="Rectangle 1027"/>
          <p:cNvSpPr>
            <a:spLocks noGrp="1" noChangeArrowheads="1"/>
          </p:cNvSpPr>
          <p:nvPr>
            <p:ph type="body" idx="1"/>
          </p:nvPr>
        </p:nvSpPr>
        <p:spPr>
          <a:xfrm>
            <a:off x="1003300" y="4533900"/>
            <a:ext cx="5360988"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7564" tIns="48782" rIns="97564" bIns="48782"/>
          <a:lstStyle/>
          <a:p>
            <a:endParaRPr lang="en-US" dirty="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C7655-E069-904B-BDD9-2985D475E3CE}" type="slidenum">
              <a:rPr lang="en-US"/>
              <a:pPr/>
              <a:t>11</a:t>
            </a:fld>
            <a:endParaRPr lang="en-US"/>
          </a:p>
        </p:txBody>
      </p:sp>
      <p:sp>
        <p:nvSpPr>
          <p:cNvPr id="1777666"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77667"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536BD-5D8F-254E-9E18-269F5D87D03C}" type="slidenum">
              <a:rPr lang="en-US"/>
              <a:pPr/>
              <a:t>12</a:t>
            </a:fld>
            <a:endParaRPr lang="en-US"/>
          </a:p>
        </p:txBody>
      </p:sp>
      <p:sp>
        <p:nvSpPr>
          <p:cNvPr id="1779714"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79715"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DEF878-6250-894F-BC5B-CF89C03E228B}" type="slidenum">
              <a:rPr lang="en-US"/>
              <a:pPr/>
              <a:t>13</a:t>
            </a:fld>
            <a:endParaRPr lang="en-US"/>
          </a:p>
        </p:txBody>
      </p:sp>
      <p:sp>
        <p:nvSpPr>
          <p:cNvPr id="1781762"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81763"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E344C-FB07-3949-9AC8-134ADE435B70}" type="slidenum">
              <a:rPr lang="en-US"/>
              <a:pPr/>
              <a:t>14</a:t>
            </a:fld>
            <a:endParaRPr lang="en-US"/>
          </a:p>
        </p:txBody>
      </p:sp>
      <p:sp>
        <p:nvSpPr>
          <p:cNvPr id="1783810"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83811"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81608-19B3-2E44-BF3E-118CCDB0B08C}" type="slidenum">
              <a:rPr lang="en-US"/>
              <a:pPr/>
              <a:t>17</a:t>
            </a:fld>
            <a:endParaRPr lang="en-US"/>
          </a:p>
        </p:txBody>
      </p:sp>
      <p:sp>
        <p:nvSpPr>
          <p:cNvPr id="1786882"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86883"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F8DA9D-7DE3-0B4E-B654-C41492A25D2B}" type="slidenum">
              <a:rPr lang="en-US"/>
              <a:pPr/>
              <a:t>18</a:t>
            </a:fld>
            <a:endParaRPr lang="en-US"/>
          </a:p>
        </p:txBody>
      </p:sp>
      <p:sp>
        <p:nvSpPr>
          <p:cNvPr id="1788930"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88931"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889FD-62E6-E247-BD48-B8EE7DF1AA13}" type="slidenum">
              <a:rPr lang="en-US"/>
              <a:pPr/>
              <a:t>19</a:t>
            </a:fld>
            <a:endParaRPr lang="en-US"/>
          </a:p>
        </p:txBody>
      </p:sp>
      <p:sp>
        <p:nvSpPr>
          <p:cNvPr id="1790978"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90979"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217F4-7F8A-ED45-BA68-25CEA537D0DC}" type="slidenum">
              <a:rPr lang="en-US"/>
              <a:pPr/>
              <a:t>20</a:t>
            </a:fld>
            <a:endParaRPr lang="en-US"/>
          </a:p>
        </p:txBody>
      </p:sp>
      <p:sp>
        <p:nvSpPr>
          <p:cNvPr id="1793026"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93027"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81C95C-91C6-A248-83B8-F618F0428222}" type="slidenum">
              <a:rPr lang="en-US"/>
              <a:pPr/>
              <a:t>21</a:t>
            </a:fld>
            <a:endParaRPr lang="en-US"/>
          </a:p>
        </p:txBody>
      </p:sp>
      <p:sp>
        <p:nvSpPr>
          <p:cNvPr id="1795074"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95075"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1A811-0B3F-AE47-B11A-98B078F91629}" type="slidenum">
              <a:rPr lang="en-US"/>
              <a:pPr/>
              <a:t>22</a:t>
            </a:fld>
            <a:endParaRPr lang="en-US"/>
          </a:p>
        </p:txBody>
      </p:sp>
      <p:sp>
        <p:nvSpPr>
          <p:cNvPr id="1797122"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97123"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5B66C28-CE70-1746-BF56-C93643F27F4F}" type="slidenum">
              <a:rPr lang="en-US">
                <a:latin typeface="Times New Roman" pitchFamily="-109" charset="0"/>
                <a:ea typeface="Times New Roman" pitchFamily="-109" charset="0"/>
                <a:cs typeface="Times New Roman" pitchFamily="-109" charset="0"/>
              </a:rPr>
              <a:pPr/>
              <a:t>3</a:t>
            </a:fld>
            <a:endParaRPr lang="en-US">
              <a:latin typeface="Times New Roman" pitchFamily="-109" charset="0"/>
              <a:ea typeface="Times New Roman" pitchFamily="-109" charset="0"/>
              <a:cs typeface="Times New Roman" pitchFamily="-109" charset="0"/>
            </a:endParaRPr>
          </a:p>
        </p:txBody>
      </p:sp>
      <p:sp>
        <p:nvSpPr>
          <p:cNvPr id="24579" name="Rectangle 2"/>
          <p:cNvSpPr>
            <a:spLocks noGrp="1" noRot="1" noChangeAspect="1" noChangeArrowheads="1"/>
          </p:cNvSpPr>
          <p:nvPr>
            <p:ph type="sldImg"/>
          </p:nvPr>
        </p:nvSpPr>
        <p:spPr>
          <a:xfrm>
            <a:off x="1247775" y="709613"/>
            <a:ext cx="4832350" cy="3624262"/>
          </a:xfrm>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66401" eaLnBrk="0" hangingPunct="0">
              <a:spcBef>
                <a:spcPct val="0"/>
              </a:spcBef>
              <a:defRPr sz="2500">
                <a:solidFill>
                  <a:srgbClr val="FFCC00"/>
                </a:solidFill>
                <a:latin typeface="Times New Roman" charset="0"/>
                <a:ea typeface="ＭＳ Ｐゴシック" charset="0"/>
              </a:defRPr>
            </a:lvl1pPr>
            <a:lvl2pPr marL="769176" indent="-295837" defTabSz="966401" eaLnBrk="0" hangingPunct="0">
              <a:spcBef>
                <a:spcPct val="0"/>
              </a:spcBef>
              <a:defRPr sz="2500">
                <a:solidFill>
                  <a:srgbClr val="FFCC00"/>
                </a:solidFill>
                <a:latin typeface="Times New Roman" charset="0"/>
                <a:ea typeface="ＭＳ Ｐゴシック" charset="0"/>
              </a:defRPr>
            </a:lvl2pPr>
            <a:lvl3pPr marL="1183348" indent="-236670" defTabSz="966401" eaLnBrk="0" hangingPunct="0">
              <a:spcBef>
                <a:spcPct val="0"/>
              </a:spcBef>
              <a:defRPr sz="2500">
                <a:solidFill>
                  <a:srgbClr val="FFCC00"/>
                </a:solidFill>
                <a:latin typeface="Times New Roman" charset="0"/>
                <a:ea typeface="ＭＳ Ｐゴシック" charset="0"/>
              </a:defRPr>
            </a:lvl3pPr>
            <a:lvl4pPr marL="1656687" indent="-236670" defTabSz="966401" eaLnBrk="0" hangingPunct="0">
              <a:spcBef>
                <a:spcPct val="0"/>
              </a:spcBef>
              <a:defRPr sz="2500">
                <a:solidFill>
                  <a:srgbClr val="FFCC00"/>
                </a:solidFill>
                <a:latin typeface="Times New Roman" charset="0"/>
                <a:ea typeface="ＭＳ Ｐゴシック" charset="0"/>
              </a:defRPr>
            </a:lvl4pPr>
            <a:lvl5pPr marL="2130026" indent="-236670" defTabSz="966401" eaLnBrk="0" hangingPunct="0">
              <a:spcBef>
                <a:spcPct val="0"/>
              </a:spcBef>
              <a:defRPr sz="2500">
                <a:solidFill>
                  <a:srgbClr val="FFCC00"/>
                </a:solidFill>
                <a:latin typeface="Times New Roman" charset="0"/>
                <a:ea typeface="ＭＳ Ｐゴシック" charset="0"/>
              </a:defRPr>
            </a:lvl5pPr>
            <a:lvl6pPr marL="2603365" indent="-236670" defTabSz="966401" eaLnBrk="0" fontAlgn="base" hangingPunct="0">
              <a:spcBef>
                <a:spcPct val="0"/>
              </a:spcBef>
              <a:spcAft>
                <a:spcPct val="0"/>
              </a:spcAft>
              <a:defRPr sz="2500">
                <a:solidFill>
                  <a:srgbClr val="FFCC00"/>
                </a:solidFill>
                <a:latin typeface="Times New Roman" charset="0"/>
                <a:ea typeface="ＭＳ Ｐゴシック" charset="0"/>
              </a:defRPr>
            </a:lvl6pPr>
            <a:lvl7pPr marL="3076705" indent="-236670" defTabSz="966401" eaLnBrk="0" fontAlgn="base" hangingPunct="0">
              <a:spcBef>
                <a:spcPct val="0"/>
              </a:spcBef>
              <a:spcAft>
                <a:spcPct val="0"/>
              </a:spcAft>
              <a:defRPr sz="2500">
                <a:solidFill>
                  <a:srgbClr val="FFCC00"/>
                </a:solidFill>
                <a:latin typeface="Times New Roman" charset="0"/>
                <a:ea typeface="ＭＳ Ｐゴシック" charset="0"/>
              </a:defRPr>
            </a:lvl7pPr>
            <a:lvl8pPr marL="3550044" indent="-236670" defTabSz="966401" eaLnBrk="0" fontAlgn="base" hangingPunct="0">
              <a:spcBef>
                <a:spcPct val="0"/>
              </a:spcBef>
              <a:spcAft>
                <a:spcPct val="0"/>
              </a:spcAft>
              <a:defRPr sz="2500">
                <a:solidFill>
                  <a:srgbClr val="FFCC00"/>
                </a:solidFill>
                <a:latin typeface="Times New Roman" charset="0"/>
                <a:ea typeface="ＭＳ Ｐゴシック" charset="0"/>
              </a:defRPr>
            </a:lvl8pPr>
            <a:lvl9pPr marL="4023383" indent="-236670" defTabSz="966401" eaLnBrk="0" fontAlgn="base" hangingPunct="0">
              <a:spcBef>
                <a:spcPct val="0"/>
              </a:spcBef>
              <a:spcAft>
                <a:spcPct val="0"/>
              </a:spcAft>
              <a:defRPr sz="2500">
                <a:solidFill>
                  <a:srgbClr val="FFCC00"/>
                </a:solidFill>
                <a:latin typeface="Times New Roman" charset="0"/>
                <a:ea typeface="ＭＳ Ｐゴシック" charset="0"/>
              </a:defRPr>
            </a:lvl9pPr>
          </a:lstStyle>
          <a:p>
            <a:pPr eaLnBrk="1" hangingPunct="1"/>
            <a:fld id="{884E106F-2135-4B41-8D0D-65FC2CD89E6C}" type="slidenum">
              <a:rPr lang="en-US" sz="1200">
                <a:solidFill>
                  <a:schemeClr val="tx1"/>
                </a:solidFill>
                <a:latin typeface="Times" charset="0"/>
              </a:rPr>
              <a:pPr eaLnBrk="1" hangingPunct="1"/>
              <a:t>39</a:t>
            </a:fld>
            <a:endParaRPr lang="en-US" sz="1200">
              <a:solidFill>
                <a:schemeClr val="tx1"/>
              </a:solidFill>
              <a:latin typeface="Times" charset="0"/>
            </a:endParaRPr>
          </a:p>
        </p:txBody>
      </p:sp>
      <p:sp>
        <p:nvSpPr>
          <p:cNvPr id="11267" name="Rectangle 2"/>
          <p:cNvSpPr>
            <a:spLocks noGrp="1" noRot="1" noChangeAspect="1" noChangeArrowheads="1" noTextEdit="1"/>
          </p:cNvSpPr>
          <p:nvPr>
            <p:ph type="sldImg"/>
          </p:nvPr>
        </p:nvSpPr>
        <p:spPr>
          <a:xfrm>
            <a:off x="1260475" y="720725"/>
            <a:ext cx="4797425" cy="3598863"/>
          </a:xfrm>
          <a:ln/>
        </p:spPr>
      </p:sp>
      <p:sp>
        <p:nvSpPr>
          <p:cNvPr id="11268" name="Rectangle 3"/>
          <p:cNvSpPr>
            <a:spLocks noGrp="1" noChangeArrowheads="1"/>
          </p:cNvSpPr>
          <p:nvPr>
            <p:ph type="body" idx="1"/>
          </p:nvPr>
        </p:nvSpPr>
        <p:spPr>
          <a:xfrm>
            <a:off x="975140" y="4561634"/>
            <a:ext cx="5364921" cy="4319394"/>
          </a:xfr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latin typeface="Times New Roman" charset="0"/>
              </a:rPr>
              <a:t>IEEE members are still changing the world we live 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65BA86-FB3C-0E4F-AC3C-CFC5DE512364}" type="slidenum">
              <a:rPr lang="en-US"/>
              <a:pPr/>
              <a:t>43</a:t>
            </a:fld>
            <a:endParaRPr lang="en-US"/>
          </a:p>
        </p:txBody>
      </p:sp>
      <p:sp>
        <p:nvSpPr>
          <p:cNvPr id="43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56</a:t>
            </a:fld>
            <a:endParaRPr lang="en-US" smtClean="0">
              <a:latin typeface="Calibri"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128"/>
                <a:cs typeface="ＭＳ Ｐゴシック" charset="-128"/>
              </a:rPr>
              <a:t>Formal Scientific workflow systems are now in development to help scientists</a:t>
            </a:r>
            <a:r>
              <a:rPr lang="en-US" sz="1200" kern="1200" baseline="0" dirty="0" smtClean="0">
                <a:solidFill>
                  <a:schemeClr val="tx1"/>
                </a:solidFill>
                <a:effectLst/>
                <a:latin typeface="+mn-lt"/>
                <a:ea typeface="ＭＳ Ｐゴシック" charset="-128"/>
                <a:cs typeface="ＭＳ Ｐゴシック" charset="-128"/>
              </a:rPr>
              <a:t> document their workflows.  </a:t>
            </a:r>
            <a:r>
              <a:rPr lang="en-US" sz="1200" kern="1200" dirty="0" smtClean="0">
                <a:solidFill>
                  <a:schemeClr val="tx1"/>
                </a:solidFill>
                <a:effectLst/>
                <a:latin typeface="+mn-lt"/>
                <a:ea typeface="ＭＳ Ｐゴシック" charset="-128"/>
                <a:cs typeface="ＭＳ Ｐゴシック" charset="-128"/>
              </a:rPr>
              <a:t>These analytical</a:t>
            </a:r>
            <a:r>
              <a:rPr lang="en-US" sz="1200" kern="1200" baseline="0" dirty="0" smtClean="0">
                <a:solidFill>
                  <a:schemeClr val="tx1"/>
                </a:solidFill>
                <a:effectLst/>
                <a:latin typeface="+mn-lt"/>
                <a:ea typeface="ＭＳ Ｐゴシック" charset="-128"/>
                <a:cs typeface="ＭＳ Ｐゴシック" charset="-128"/>
              </a:rPr>
              <a:t> pipelines </a:t>
            </a:r>
            <a:r>
              <a:rPr lang="en-US" sz="1200" kern="1200" dirty="0" smtClean="0">
                <a:solidFill>
                  <a:schemeClr val="tx1"/>
                </a:solidFill>
                <a:effectLst/>
                <a:latin typeface="+mn-lt"/>
                <a:ea typeface="ＭＳ Ｐゴシック" charset="-128"/>
                <a:cs typeface="ＭＳ Ｐゴシック" charset="-128"/>
              </a:rPr>
              <a:t>will make it possible for lay scientists to use workflows effectively for documenting their process metadata.  </a:t>
            </a:r>
          </a:p>
          <a:p>
            <a:endParaRPr lang="en-US" sz="1200" kern="1200" dirty="0" smtClean="0">
              <a:solidFill>
                <a:schemeClr val="tx1"/>
              </a:solidFill>
              <a:effectLst/>
              <a:latin typeface="+mn-lt"/>
              <a:ea typeface="ＭＳ Ｐゴシック" charset="-128"/>
              <a:cs typeface="ＭＳ Ｐゴシック" charset="-128"/>
            </a:endParaRPr>
          </a:p>
          <a:p>
            <a:r>
              <a:rPr lang="en-US" sz="1200" kern="1200" dirty="0" smtClean="0">
                <a:solidFill>
                  <a:schemeClr val="tx1"/>
                </a:solidFill>
                <a:effectLst/>
                <a:latin typeface="+mn-lt"/>
                <a:ea typeface="ＭＳ Ｐゴシック" charset="-128"/>
                <a:cs typeface="ＭＳ Ｐゴシック" charset="-128"/>
              </a:rPr>
              <a:t>Each step within the scientific workflow system can be implemented</a:t>
            </a:r>
            <a:r>
              <a:rPr lang="en-US" sz="1200" kern="1200" baseline="0" dirty="0" smtClean="0">
                <a:solidFill>
                  <a:schemeClr val="tx1"/>
                </a:solidFill>
                <a:effectLst/>
                <a:latin typeface="+mn-lt"/>
                <a:ea typeface="ＭＳ Ｐゴシック" charset="-128"/>
                <a:cs typeface="ＭＳ Ｐゴシック" charset="-128"/>
              </a:rPr>
              <a:t> using different software systems.  In the process of performing analyses, each step and its parameters and requirements are formally recorded. This allows both the individual steps and the overall workflow to be reused, either by the original scientist or someone else.</a:t>
            </a:r>
            <a:endParaRPr lang="en-US" sz="1200" kern="1200" dirty="0" smtClean="0">
              <a:solidFill>
                <a:schemeClr val="tx1"/>
              </a:solidFill>
              <a:effectLst/>
              <a:latin typeface="+mn-lt"/>
              <a:ea typeface="ＭＳ Ｐゴシック" charset="-128"/>
              <a:cs typeface="ＭＳ Ｐゴシック" charset="-128"/>
            </a:endParaRPr>
          </a:p>
          <a:p>
            <a:r>
              <a:rPr lang="en-US" sz="1200" kern="1200" dirty="0" smtClean="0">
                <a:solidFill>
                  <a:schemeClr val="tx1"/>
                </a:solidFill>
                <a:effectLst/>
                <a:latin typeface="+mn-lt"/>
                <a:ea typeface="ＭＳ Ｐゴシック" charset="-128"/>
                <a:cs typeface="ＭＳ Ｐゴシック" charset="-128"/>
              </a:rPr>
              <a:t> </a:t>
            </a:r>
          </a:p>
          <a:p>
            <a:r>
              <a:rPr lang="en-US" sz="1200" kern="1200" dirty="0" smtClean="0">
                <a:solidFill>
                  <a:schemeClr val="tx1"/>
                </a:solidFill>
                <a:effectLst/>
                <a:latin typeface="+mn-lt"/>
                <a:ea typeface="ＭＳ Ｐゴシック" charset="-128"/>
                <a:cs typeface="ＭＳ Ｐゴシック" charset="-128"/>
              </a:rPr>
              <a:t> </a:t>
            </a:r>
          </a:p>
          <a:p>
            <a:pPr marL="342900" indent="-342900" eaLnBrk="1" hangingPunct="1">
              <a:spcBef>
                <a:spcPct val="0"/>
              </a:spcBef>
            </a:pPr>
            <a:endParaRPr lang="en-US" sz="1800"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57</a:t>
            </a:fld>
            <a:endParaRPr lang="en-US" smtClean="0">
              <a:latin typeface="Calibri"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smtClean="0">
                <a:solidFill>
                  <a:schemeClr val="tx1"/>
                </a:solidFill>
                <a:effectLst/>
                <a:latin typeface="+mn-lt"/>
                <a:ea typeface="ＭＳ Ｐゴシック" charset="-128"/>
                <a:cs typeface="ＭＳ Ｐゴシック" charset="-128"/>
              </a:rPr>
              <a:t>There are many benefits of using scientific workflows. </a:t>
            </a:r>
          </a:p>
          <a:p>
            <a:r>
              <a:rPr lang="en-US" sz="1200" kern="1200" dirty="0" smtClean="0">
                <a:solidFill>
                  <a:schemeClr val="tx1"/>
                </a:solidFill>
                <a:effectLst/>
                <a:latin typeface="+mn-lt"/>
                <a:ea typeface="ＭＳ Ｐゴシック" charset="-128"/>
                <a:cs typeface="ＭＳ Ｐゴシック" charset="-128"/>
              </a:rPr>
              <a:t>First, they can provide a single access point for multiple analyses across software packages. </a:t>
            </a:r>
          </a:p>
          <a:p>
            <a:r>
              <a:rPr lang="en-US" sz="1200" kern="1200" dirty="0" smtClean="0">
                <a:solidFill>
                  <a:schemeClr val="tx1"/>
                </a:solidFill>
                <a:effectLst/>
                <a:latin typeface="+mn-lt"/>
                <a:ea typeface="ＭＳ Ｐゴシック" charset="-128"/>
                <a:cs typeface="ＭＳ Ｐゴシック" charset="-128"/>
              </a:rPr>
              <a:t>Second they allow a researcher to keep track of analyses conducted, which enables reproducibility.  </a:t>
            </a:r>
          </a:p>
          <a:p>
            <a:r>
              <a:rPr lang="en-US" sz="1200" kern="1200" dirty="0" smtClean="0">
                <a:solidFill>
                  <a:schemeClr val="tx1"/>
                </a:solidFill>
                <a:effectLst/>
                <a:latin typeface="+mn-lt"/>
                <a:ea typeface="ＭＳ Ｐゴシック" charset="-128"/>
                <a:cs typeface="ＭＳ Ｐゴシック" charset="-128"/>
              </a:rPr>
              <a:t>Third, workflows can be stored as documentation of the research project. A stored workflow is essentially higher-level metadata which offers tremendous potential for scientific advancement.</a:t>
            </a:r>
          </a:p>
          <a:p>
            <a:r>
              <a:rPr lang="en-US" sz="1200" kern="1200" dirty="0" smtClean="0">
                <a:solidFill>
                  <a:schemeClr val="tx1"/>
                </a:solidFill>
                <a:effectLst/>
                <a:latin typeface="+mn-lt"/>
                <a:ea typeface="ＭＳ Ｐゴシック" charset="-128"/>
                <a:cs typeface="ＭＳ Ｐゴシック" charset="-128"/>
              </a:rPr>
              <a:t>Finally, workflows allow researchers to share and reuse the workflow or its components. This means less time doing repetitive tasks, allows for collaboration across disciplines, and rapid analysis since time is not spent “reinventing the wheel”. </a:t>
            </a:r>
          </a:p>
          <a:p>
            <a:pPr marL="342900" indent="-342900" eaLnBrk="1" hangingPunct="1">
              <a:spcBef>
                <a:spcPct val="0"/>
              </a:spcBef>
            </a:pPr>
            <a:endParaRPr lang="en-US" sz="1800" dirty="0" smtClean="0">
              <a:ea typeface="ＭＳ Ｐゴシック" pitchFamily="34" charset="-128"/>
            </a:endParaRPr>
          </a:p>
          <a:p>
            <a:pPr eaLnBrk="1" hangingPunct="1">
              <a:spcBef>
                <a:spcPct val="0"/>
              </a:spcBef>
            </a:pPr>
            <a:endParaRPr lang="en-US" u="sng" dirty="0" smtClean="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58</a:t>
            </a:fld>
            <a:endParaRPr lang="en-US" smtClean="0">
              <a:latin typeface="Calibri"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72582C-466A-FF49-A454-4CFF63E57465}" type="slidenum">
              <a:rPr lang="en-US"/>
              <a:pPr/>
              <a:t>65</a:t>
            </a:fld>
            <a:endParaRPr lang="en-US"/>
          </a:p>
        </p:txBody>
      </p:sp>
      <p:sp>
        <p:nvSpPr>
          <p:cNvPr id="69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15E3E7-B343-A346-A419-153D73CCAE6A}" type="slidenum">
              <a:rPr lang="en-US"/>
              <a:pPr/>
              <a:t>4</a:t>
            </a:fld>
            <a:endParaRPr lang="en-US"/>
          </a:p>
        </p:txBody>
      </p:sp>
      <p:sp>
        <p:nvSpPr>
          <p:cNvPr id="1848322"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848323"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59ED8C-A3D3-C54C-8DC6-D813AEEE5117}" type="slidenum">
              <a:rPr lang="en-US"/>
              <a:pPr/>
              <a:t>5</a:t>
            </a:fld>
            <a:endParaRPr lang="en-US"/>
          </a:p>
        </p:txBody>
      </p:sp>
      <p:sp>
        <p:nvSpPr>
          <p:cNvPr id="1801218"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801219"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5230BD-AA18-FD4F-9190-234F1B5A9F49}" type="slidenum">
              <a:rPr lang="en-US"/>
              <a:pPr/>
              <a:t>6</a:t>
            </a:fld>
            <a:endParaRPr lang="en-US"/>
          </a:p>
        </p:txBody>
      </p:sp>
      <p:sp>
        <p:nvSpPr>
          <p:cNvPr id="1769474"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69475"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080087-1397-D848-9A38-39E9AD546961}" type="slidenum">
              <a:rPr lang="en-US"/>
              <a:pPr/>
              <a:t>7</a:t>
            </a:fld>
            <a:endParaRPr lang="en-US"/>
          </a:p>
        </p:txBody>
      </p:sp>
      <p:sp>
        <p:nvSpPr>
          <p:cNvPr id="1767426"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67427"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136AF-59B3-4545-97E1-0DEC771FF9AB}" type="slidenum">
              <a:rPr lang="en-US"/>
              <a:pPr/>
              <a:t>8</a:t>
            </a:fld>
            <a:endParaRPr lang="en-US"/>
          </a:p>
        </p:txBody>
      </p:sp>
      <p:sp>
        <p:nvSpPr>
          <p:cNvPr id="1771522"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71523"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97B23A-A6D6-BF43-9FE5-11D9A715765B}" type="slidenum">
              <a:rPr lang="en-US"/>
              <a:pPr/>
              <a:t>9</a:t>
            </a:fld>
            <a:endParaRPr lang="en-US"/>
          </a:p>
        </p:txBody>
      </p:sp>
      <p:sp>
        <p:nvSpPr>
          <p:cNvPr id="1773570"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73571"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B78A6-7CC6-734A-9E2E-974A9F6316D6}" type="slidenum">
              <a:rPr lang="en-US"/>
              <a:pPr/>
              <a:t>10</a:t>
            </a:fld>
            <a:endParaRPr lang="en-US"/>
          </a:p>
        </p:txBody>
      </p:sp>
      <p:sp>
        <p:nvSpPr>
          <p:cNvPr id="1775618" name="Rectangle 2"/>
          <p:cNvSpPr>
            <a:spLocks noGrp="1" noRot="1" noChangeAspect="1" noChangeArrowheads="1" noTextEdit="1"/>
          </p:cNvSpPr>
          <p:nvPr>
            <p:ph type="sldImg"/>
          </p:nvPr>
        </p:nvSpPr>
        <p:spPr>
          <a:xfrm>
            <a:off x="1257300" y="720725"/>
            <a:ext cx="4800600" cy="3600450"/>
          </a:xfrm>
          <a:ln/>
          <a:extLst>
            <a:ext uri="{FAA26D3D-D897-4be2-8F04-BA451C77F1D7}">
              <ma14:placeholderFlag xmlns:ma14="http://schemas.microsoft.com/office/mac/drawingml/2011/main" val="1"/>
            </a:ext>
          </a:extLst>
        </p:spPr>
      </p:sp>
      <p:sp>
        <p:nvSpPr>
          <p:cNvPr id="1775619" name="Rectangle 3"/>
          <p:cNvSpPr>
            <a:spLocks noGrp="1" noChangeArrowheads="1"/>
          </p:cNvSpPr>
          <p:nvPr>
            <p:ph type="body" idx="1"/>
          </p:nvPr>
        </p:nvSpPr>
        <p:spPr>
          <a:xfrm>
            <a:off x="731838" y="4560888"/>
            <a:ext cx="5851525" cy="4319587"/>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5124" indent="0" algn="ctr">
              <a:buNone/>
              <a:defRPr/>
            </a:lvl2pPr>
            <a:lvl3pPr marL="910241" indent="0" algn="ctr">
              <a:buNone/>
              <a:defRPr/>
            </a:lvl3pPr>
            <a:lvl4pPr marL="1365360" indent="0" algn="ctr">
              <a:buNone/>
              <a:defRPr/>
            </a:lvl4pPr>
            <a:lvl5pPr marL="1820479" indent="0" algn="ctr">
              <a:buNone/>
              <a:defRPr/>
            </a:lvl5pPr>
            <a:lvl6pPr marL="2275599" indent="0" algn="ctr">
              <a:buNone/>
              <a:defRPr/>
            </a:lvl6pPr>
            <a:lvl7pPr marL="2730717" indent="0" algn="ctr">
              <a:buNone/>
              <a:defRPr/>
            </a:lvl7pPr>
            <a:lvl8pPr marL="3185839" indent="0" algn="ctr">
              <a:buNone/>
              <a:defRPr/>
            </a:lvl8pPr>
            <a:lvl9pPr marL="3640956"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solidFill>
            <a:srgbClr val="180576"/>
          </a:solidFill>
        </p:spPr>
        <p:txBody>
          <a:bodyPr/>
          <a:lstStyle>
            <a:lvl1pPr>
              <a:defRPr/>
            </a:lvl1pPr>
          </a:lstStyle>
          <a:p>
            <a:r>
              <a:rPr lang="en-US" smtClean="0"/>
              <a:t>Reproducible Computational Research, Vasant Honavar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609600"/>
            <a:ext cx="22860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609600"/>
            <a:ext cx="67056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6556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4800" y="1447800"/>
            <a:ext cx="8610600" cy="4953000"/>
          </a:xfrm>
        </p:spPr>
        <p:txBody>
          <a:bodyPr/>
          <a:lstStyle/>
          <a:p>
            <a:endParaRPr lang="en-US"/>
          </a:p>
        </p:txBody>
      </p:sp>
      <p:sp>
        <p:nvSpPr>
          <p:cNvPr id="4" name="Footer Placeholder 3"/>
          <p:cNvSpPr>
            <a:spLocks noGrp="1"/>
          </p:cNvSpPr>
          <p:nvPr>
            <p:ph type="ftr" sz="quarter" idx="10"/>
          </p:nvPr>
        </p:nvSpPr>
        <p:spPr>
          <a:xfrm>
            <a:off x="0" y="6553200"/>
            <a:ext cx="9144000" cy="304800"/>
          </a:xfrm>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655638"/>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447800"/>
            <a:ext cx="42291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447800"/>
            <a:ext cx="42291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4000500"/>
            <a:ext cx="42291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0" y="6553200"/>
            <a:ext cx="9144000" cy="304800"/>
          </a:xfrm>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6556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447800"/>
            <a:ext cx="42291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447800"/>
            <a:ext cx="42291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4000500"/>
            <a:ext cx="42291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0" y="6553200"/>
            <a:ext cx="9144000" cy="304800"/>
          </a:xfrm>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ubsection">
    <p:spTree>
      <p:nvGrpSpPr>
        <p:cNvPr id="1" name=""/>
        <p:cNvGrpSpPr/>
        <p:nvPr/>
      </p:nvGrpSpPr>
      <p:grpSpPr>
        <a:xfrm>
          <a:off x="0" y="0"/>
          <a:ext cx="0" cy="0"/>
          <a:chOff x="0" y="0"/>
          <a:chExt cx="0" cy="0"/>
        </a:xfrm>
      </p:grpSpPr>
      <p:pic>
        <p:nvPicPr>
          <p:cNvPr id="6" name="Image 5" descr="ppt-template-bg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Espace réservé du numéro de diapositive 5"/>
          <p:cNvSpPr>
            <a:spLocks noGrp="1"/>
          </p:cNvSpPr>
          <p:nvPr>
            <p:ph type="sldNum" sz="quarter" idx="4"/>
          </p:nvPr>
        </p:nvSpPr>
        <p:spPr>
          <a:xfrm>
            <a:off x="303591" y="6484012"/>
            <a:ext cx="540407" cy="253115"/>
          </a:xfrm>
          <a:prstGeom prst="rect">
            <a:avLst/>
          </a:prstGeom>
        </p:spPr>
        <p:txBody>
          <a:bodyPr vert="horz" lIns="91440" tIns="45720" rIns="91440" bIns="45720" rtlCol="0" anchor="ctr"/>
          <a:lstStyle>
            <a:lvl1pPr algn="l">
              <a:defRPr sz="1100" b="1">
                <a:solidFill>
                  <a:srgbClr val="13643A"/>
                </a:solidFill>
                <a:latin typeface="Verdana"/>
                <a:cs typeface="Verdana"/>
              </a:defRPr>
            </a:lvl1pPr>
          </a:lstStyle>
          <a:p>
            <a:fld id="{BFC7A446-BA7D-844E-8DE1-1A32F4BA0B64}" type="slidenum">
              <a:rPr lang="fr-FR" smtClean="0"/>
              <a:pPr/>
              <a:t>‹#›</a:t>
            </a:fld>
            <a:endParaRPr lang="fr-FR" dirty="0"/>
          </a:p>
        </p:txBody>
      </p:sp>
      <p:pic>
        <p:nvPicPr>
          <p:cNvPr id="10" name="Image 9" descr="logo-scigaia-ur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5600" y="6007589"/>
            <a:ext cx="1998483" cy="729538"/>
          </a:xfrm>
          <a:prstGeom prst="rect">
            <a:avLst/>
          </a:prstGeom>
        </p:spPr>
      </p:pic>
    </p:spTree>
    <p:extLst>
      <p:ext uri="{BB962C8B-B14F-4D97-AF65-F5344CB8AC3E}">
        <p14:creationId xmlns:p14="http://schemas.microsoft.com/office/powerpoint/2010/main" val="28496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9"/>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5124" indent="0">
              <a:buNone/>
              <a:defRPr sz="1800"/>
            </a:lvl2pPr>
            <a:lvl3pPr marL="910241" indent="0">
              <a:buNone/>
              <a:defRPr sz="1600"/>
            </a:lvl3pPr>
            <a:lvl4pPr marL="1365360" indent="0">
              <a:buNone/>
              <a:defRPr sz="1400"/>
            </a:lvl4pPr>
            <a:lvl5pPr marL="1820479" indent="0">
              <a:buNone/>
              <a:defRPr sz="1400"/>
            </a:lvl5pPr>
            <a:lvl6pPr marL="2275599" indent="0">
              <a:buNone/>
              <a:defRPr sz="1400"/>
            </a:lvl6pPr>
            <a:lvl7pPr marL="2730717" indent="0">
              <a:buNone/>
              <a:defRPr sz="1400"/>
            </a:lvl7pPr>
            <a:lvl8pPr marL="3185839" indent="0">
              <a:buNone/>
              <a:defRPr sz="1400"/>
            </a:lvl8pPr>
            <a:lvl9pPr marL="3640956"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447800"/>
            <a:ext cx="42291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447800"/>
            <a:ext cx="42291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5124" indent="0">
              <a:buNone/>
              <a:defRPr sz="2000" b="1"/>
            </a:lvl2pPr>
            <a:lvl3pPr marL="910241" indent="0">
              <a:buNone/>
              <a:defRPr sz="1800" b="1"/>
            </a:lvl3pPr>
            <a:lvl4pPr marL="1365360" indent="0">
              <a:buNone/>
              <a:defRPr sz="1600" b="1"/>
            </a:lvl4pPr>
            <a:lvl5pPr marL="1820479" indent="0">
              <a:buNone/>
              <a:defRPr sz="1600" b="1"/>
            </a:lvl5pPr>
            <a:lvl6pPr marL="2275599" indent="0">
              <a:buNone/>
              <a:defRPr sz="1600" b="1"/>
            </a:lvl6pPr>
            <a:lvl7pPr marL="2730717" indent="0">
              <a:buNone/>
              <a:defRPr sz="1600" b="1"/>
            </a:lvl7pPr>
            <a:lvl8pPr marL="3185839" indent="0">
              <a:buNone/>
              <a:defRPr sz="1600" b="1"/>
            </a:lvl8pPr>
            <a:lvl9pPr marL="364095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64" y="1535113"/>
            <a:ext cx="4041775" cy="639762"/>
          </a:xfrm>
        </p:spPr>
        <p:txBody>
          <a:bodyPr anchor="b"/>
          <a:lstStyle>
            <a:lvl1pPr marL="0" indent="0">
              <a:buNone/>
              <a:defRPr sz="2400" b="1"/>
            </a:lvl1pPr>
            <a:lvl2pPr marL="455124" indent="0">
              <a:buNone/>
              <a:defRPr sz="2000" b="1"/>
            </a:lvl2pPr>
            <a:lvl3pPr marL="910241" indent="0">
              <a:buNone/>
              <a:defRPr sz="1800" b="1"/>
            </a:lvl3pPr>
            <a:lvl4pPr marL="1365360" indent="0">
              <a:buNone/>
              <a:defRPr sz="1600" b="1"/>
            </a:lvl4pPr>
            <a:lvl5pPr marL="1820479" indent="0">
              <a:buNone/>
              <a:defRPr sz="1600" b="1"/>
            </a:lvl5pPr>
            <a:lvl6pPr marL="2275599" indent="0">
              <a:buNone/>
              <a:defRPr sz="1600" b="1"/>
            </a:lvl6pPr>
            <a:lvl7pPr marL="2730717" indent="0">
              <a:buNone/>
              <a:defRPr sz="1600" b="1"/>
            </a:lvl7pPr>
            <a:lvl8pPr marL="3185839" indent="0">
              <a:buNone/>
              <a:defRPr sz="1600" b="1"/>
            </a:lvl8pPr>
            <a:lvl9pPr marL="364095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6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5124" indent="0">
              <a:buNone/>
              <a:defRPr sz="1200"/>
            </a:lvl2pPr>
            <a:lvl3pPr marL="910241" indent="0">
              <a:buNone/>
              <a:defRPr sz="1000"/>
            </a:lvl3pPr>
            <a:lvl4pPr marL="1365360" indent="0">
              <a:buNone/>
              <a:defRPr sz="900"/>
            </a:lvl4pPr>
            <a:lvl5pPr marL="1820479" indent="0">
              <a:buNone/>
              <a:defRPr sz="900"/>
            </a:lvl5pPr>
            <a:lvl6pPr marL="2275599" indent="0">
              <a:buNone/>
              <a:defRPr sz="900"/>
            </a:lvl6pPr>
            <a:lvl7pPr marL="2730717" indent="0">
              <a:buNone/>
              <a:defRPr sz="900"/>
            </a:lvl7pPr>
            <a:lvl8pPr marL="3185839" indent="0">
              <a:buNone/>
              <a:defRPr sz="900"/>
            </a:lvl8pPr>
            <a:lvl9pPr marL="3640956"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124" indent="0">
              <a:buNone/>
              <a:defRPr sz="2800"/>
            </a:lvl2pPr>
            <a:lvl3pPr marL="910241" indent="0">
              <a:buNone/>
              <a:defRPr sz="2400"/>
            </a:lvl3pPr>
            <a:lvl4pPr marL="1365360" indent="0">
              <a:buNone/>
              <a:defRPr sz="2000"/>
            </a:lvl4pPr>
            <a:lvl5pPr marL="1820479" indent="0">
              <a:buNone/>
              <a:defRPr sz="2000"/>
            </a:lvl5pPr>
            <a:lvl6pPr marL="2275599" indent="0">
              <a:buNone/>
              <a:defRPr sz="2000"/>
            </a:lvl6pPr>
            <a:lvl7pPr marL="2730717" indent="0">
              <a:buNone/>
              <a:defRPr sz="2000"/>
            </a:lvl7pPr>
            <a:lvl8pPr marL="3185839" indent="0">
              <a:buNone/>
              <a:defRPr sz="2000"/>
            </a:lvl8pPr>
            <a:lvl9pPr marL="3640956"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124" indent="0">
              <a:buNone/>
              <a:defRPr sz="1200"/>
            </a:lvl2pPr>
            <a:lvl3pPr marL="910241" indent="0">
              <a:buNone/>
              <a:defRPr sz="1000"/>
            </a:lvl3pPr>
            <a:lvl4pPr marL="1365360" indent="0">
              <a:buNone/>
              <a:defRPr sz="900"/>
            </a:lvl4pPr>
            <a:lvl5pPr marL="1820479" indent="0">
              <a:buNone/>
              <a:defRPr sz="900"/>
            </a:lvl5pPr>
            <a:lvl6pPr marL="2275599" indent="0">
              <a:buNone/>
              <a:defRPr sz="900"/>
            </a:lvl6pPr>
            <a:lvl7pPr marL="2730717" indent="0">
              <a:buNone/>
              <a:defRPr sz="900"/>
            </a:lvl7pPr>
            <a:lvl8pPr marL="3185839" indent="0">
              <a:buNone/>
              <a:defRPr sz="900"/>
            </a:lvl8pPr>
            <a:lvl9pPr marL="3640956"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smtClean="0"/>
              <a:t>Reproducible Computational Research, Vasant Honavar</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bwMode="auto">
          <a:xfrm>
            <a:off x="0" y="609600"/>
            <a:ext cx="9144000" cy="655638"/>
          </a:xfrm>
          <a:prstGeom prst="rect">
            <a:avLst/>
          </a:prstGeom>
          <a:noFill/>
          <a:ln w="12700">
            <a:noFill/>
            <a:miter lim="800000"/>
            <a:headEnd/>
            <a:tailEnd/>
          </a:ln>
          <a:effectLst/>
        </p:spPr>
        <p:txBody>
          <a:bodyPr vert="horz" wrap="square" lIns="91024" tIns="45514" rIns="91024" bIns="45514" numCol="1" anchor="ctr" anchorCtr="0" compatLnSpc="1">
            <a:prstTxWarp prst="textNoShape">
              <a:avLst/>
            </a:prstTxWarp>
          </a:bodyPr>
          <a:lstStyle/>
          <a:p>
            <a:pPr lvl="0"/>
            <a:r>
              <a:rPr lang="en-US" dirty="0"/>
              <a:t>Click to edit Master title style</a:t>
            </a:r>
          </a:p>
        </p:txBody>
      </p:sp>
      <p:sp>
        <p:nvSpPr>
          <p:cNvPr id="970755" name="Rectangle 3"/>
          <p:cNvSpPr>
            <a:spLocks noGrp="1" noChangeArrowheads="1"/>
          </p:cNvSpPr>
          <p:nvPr>
            <p:ph type="body" idx="1"/>
          </p:nvPr>
        </p:nvSpPr>
        <p:spPr bwMode="auto">
          <a:xfrm>
            <a:off x="304800" y="1447800"/>
            <a:ext cx="8610600" cy="4953000"/>
          </a:xfrm>
          <a:prstGeom prst="rect">
            <a:avLst/>
          </a:prstGeom>
          <a:noFill/>
          <a:ln w="9525">
            <a:noFill/>
            <a:miter lim="800000"/>
            <a:headEnd/>
            <a:tailEnd/>
          </a:ln>
          <a:effectLst/>
        </p:spPr>
        <p:txBody>
          <a:bodyPr vert="horz" wrap="square" lIns="91024" tIns="45514" rIns="91024" bIns="4551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70756" name="Rectangle 4"/>
          <p:cNvSpPr>
            <a:spLocks noGrp="1" noChangeArrowheads="1"/>
          </p:cNvSpPr>
          <p:nvPr>
            <p:ph type="ftr" sz="quarter" idx="3"/>
          </p:nvPr>
        </p:nvSpPr>
        <p:spPr bwMode="auto">
          <a:xfrm>
            <a:off x="0" y="6553200"/>
            <a:ext cx="9144000" cy="304800"/>
          </a:xfrm>
          <a:prstGeom prst="rect">
            <a:avLst/>
          </a:prstGeom>
          <a:solidFill>
            <a:srgbClr val="180576"/>
          </a:solidFill>
          <a:ln w="9525">
            <a:noFill/>
            <a:miter lim="800000"/>
            <a:headEnd/>
            <a:tailEnd/>
          </a:ln>
          <a:effectLst/>
        </p:spPr>
        <p:txBody>
          <a:bodyPr vert="horz" wrap="square" lIns="91024" tIns="45514" rIns="91024" bIns="45514" numCol="1" anchor="t" anchorCtr="0" compatLnSpc="1">
            <a:prstTxWarp prst="textNoShape">
              <a:avLst/>
            </a:prstTxWarp>
          </a:bodyPr>
          <a:lstStyle>
            <a:lvl1pPr eaLnBrk="1" hangingPunct="1">
              <a:defRPr sz="1000" i="0">
                <a:solidFill>
                  <a:schemeClr val="bg1"/>
                </a:solidFill>
              </a:defRPr>
            </a:lvl1pPr>
          </a:lstStyle>
          <a:p>
            <a:r>
              <a:rPr lang="en-US" smtClean="0"/>
              <a:t>Reproducible Computational Research, Vasant Honavar</a:t>
            </a:r>
            <a:endParaRPr lang="en-US" dirty="0"/>
          </a:p>
        </p:txBody>
      </p:sp>
      <p:sp>
        <p:nvSpPr>
          <p:cNvPr id="970757" name="Text Box 5"/>
          <p:cNvSpPr txBox="1">
            <a:spLocks noChangeArrowheads="1"/>
          </p:cNvSpPr>
          <p:nvPr/>
        </p:nvSpPr>
        <p:spPr bwMode="auto">
          <a:xfrm>
            <a:off x="0" y="0"/>
            <a:ext cx="9144000" cy="584776"/>
          </a:xfrm>
          <a:prstGeom prst="rect">
            <a:avLst/>
          </a:prstGeom>
          <a:solidFill>
            <a:srgbClr val="180576"/>
          </a:solidFill>
          <a:ln w="9525">
            <a:noFill/>
            <a:miter lim="800000"/>
            <a:headEnd/>
            <a:tailEnd/>
          </a:ln>
          <a:effectLst/>
        </p:spPr>
        <p:txBody>
          <a:bodyPr lIns="91024" tIns="45514" rIns="91024" bIns="45514">
            <a:prstTxWarp prst="textNoShape">
              <a:avLst/>
            </a:prstTxWarp>
            <a:spAutoFit/>
          </a:bodyPr>
          <a:lstStyle/>
          <a:p>
            <a:pPr algn="l" eaLnBrk="1" hangingPunct="1"/>
            <a:r>
              <a:rPr lang="en-US" sz="1600" i="0" dirty="0" smtClean="0">
                <a:solidFill>
                  <a:schemeClr val="bg1"/>
                </a:solidFill>
                <a:latin typeface="Calibri"/>
              </a:rPr>
              <a:t>Pennsylvania State University</a:t>
            </a:r>
            <a:endParaRPr lang="en-US" sz="1600" i="0" dirty="0">
              <a:solidFill>
                <a:schemeClr val="bg1"/>
              </a:solidFill>
              <a:latin typeface="Calibri"/>
            </a:endParaRPr>
          </a:p>
          <a:p>
            <a:pPr algn="l" eaLnBrk="1" hangingPunct="1"/>
            <a:r>
              <a:rPr lang="en-US" sz="1600" i="0" dirty="0" smtClean="0">
                <a:solidFill>
                  <a:schemeClr val="bg1"/>
                </a:solidFill>
                <a:latin typeface="Calibri"/>
              </a:rPr>
              <a:t>College</a:t>
            </a:r>
            <a:r>
              <a:rPr lang="en-US" sz="1600" i="0" baseline="0" dirty="0" smtClean="0">
                <a:solidFill>
                  <a:schemeClr val="bg1"/>
                </a:solidFill>
                <a:latin typeface="Calibri"/>
              </a:rPr>
              <a:t> of Information Sciences and Technology</a:t>
            </a:r>
            <a:endParaRPr lang="en-US" sz="1600" i="0" dirty="0">
              <a:solidFill>
                <a:schemeClr val="bg1"/>
              </a:solidFill>
              <a:latin typeface="Calibri"/>
            </a:endParaRPr>
          </a:p>
        </p:txBody>
      </p:sp>
      <p:sp>
        <p:nvSpPr>
          <p:cNvPr id="970758" name="Text Box 6"/>
          <p:cNvSpPr txBox="1">
            <a:spLocks noChangeArrowheads="1"/>
          </p:cNvSpPr>
          <p:nvPr/>
        </p:nvSpPr>
        <p:spPr bwMode="auto">
          <a:xfrm>
            <a:off x="6781800" y="4"/>
            <a:ext cx="2362200" cy="366713"/>
          </a:xfrm>
          <a:prstGeom prst="rect">
            <a:avLst/>
          </a:prstGeom>
          <a:noFill/>
          <a:ln w="9525">
            <a:noFill/>
            <a:miter lim="800000"/>
            <a:headEnd/>
            <a:tailEnd/>
          </a:ln>
          <a:effectLst/>
        </p:spPr>
        <p:txBody>
          <a:bodyPr lIns="91024" tIns="45514" rIns="91024" bIns="45514">
            <a:prstTxWarp prst="textNoShape">
              <a:avLst/>
            </a:prstTxWarp>
            <a:spAutoFit/>
          </a:bodyPr>
          <a:lstStyle/>
          <a:p>
            <a:pPr algn="l" eaLnBrk="1" hangingPunct="1">
              <a:spcBef>
                <a:spcPct val="50000"/>
              </a:spcBef>
            </a:pPr>
            <a:endParaRPr lang="en-US" sz="1800" i="0" dirty="0">
              <a:latin typeface="Calibri"/>
            </a:endParaRPr>
          </a:p>
        </p:txBody>
      </p:sp>
      <p:sp>
        <p:nvSpPr>
          <p:cNvPr id="970759" name="Text Box 7"/>
          <p:cNvSpPr txBox="1">
            <a:spLocks noChangeArrowheads="1"/>
          </p:cNvSpPr>
          <p:nvPr/>
        </p:nvSpPr>
        <p:spPr bwMode="auto">
          <a:xfrm>
            <a:off x="4191000" y="1"/>
            <a:ext cx="4953000" cy="523220"/>
          </a:xfrm>
          <a:prstGeom prst="rect">
            <a:avLst/>
          </a:prstGeom>
          <a:solidFill>
            <a:srgbClr val="180576"/>
          </a:solidFill>
          <a:ln w="9525">
            <a:noFill/>
            <a:miter lim="800000"/>
            <a:headEnd/>
            <a:tailEnd/>
          </a:ln>
          <a:effectLst/>
        </p:spPr>
        <p:txBody>
          <a:bodyPr wrap="square" lIns="91024" tIns="45514" rIns="91024" bIns="45514">
            <a:prstTxWarp prst="textNoShape">
              <a:avLst/>
            </a:prstTxWarp>
            <a:spAutoFit/>
          </a:bodyPr>
          <a:lstStyle/>
          <a:p>
            <a:pPr algn="r" eaLnBrk="1" hangingPunct="1"/>
            <a:r>
              <a:rPr lang="en-US" sz="1400" i="0" dirty="0" smtClean="0">
                <a:solidFill>
                  <a:schemeClr val="bg1"/>
                </a:solidFill>
                <a:latin typeface="Calibri"/>
              </a:rPr>
              <a:t>Artificial Intelligence Research</a:t>
            </a:r>
            <a:r>
              <a:rPr lang="en-US" sz="1400" i="0" baseline="0" dirty="0" smtClean="0">
                <a:solidFill>
                  <a:schemeClr val="bg1"/>
                </a:solidFill>
                <a:latin typeface="Calibri"/>
              </a:rPr>
              <a:t> Laboratory</a:t>
            </a:r>
            <a:endParaRPr lang="en-US" sz="1400" i="0" dirty="0">
              <a:solidFill>
                <a:schemeClr val="bg1"/>
              </a:solidFill>
              <a:latin typeface="Calibri"/>
            </a:endParaRPr>
          </a:p>
          <a:p>
            <a:pPr algn="r" eaLnBrk="1" hangingPunct="1"/>
            <a:r>
              <a:rPr lang="en-US" sz="1400" i="0" dirty="0" smtClean="0">
                <a:solidFill>
                  <a:schemeClr val="bg1"/>
                </a:solidFill>
                <a:latin typeface="Calibri"/>
              </a:rPr>
              <a:t>Center for Big Data Analytics and Discovery Informatics</a:t>
            </a:r>
            <a:endParaRPr lang="en-US" sz="1400" i="0" dirty="0">
              <a:solidFill>
                <a:schemeClr val="bg1"/>
              </a:solidFill>
              <a:latin typeface="Calibri"/>
            </a:endParaRPr>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timing>
    <p:tnLst>
      <p:par>
        <p:cTn xmlns:p14="http://schemas.microsoft.com/office/powerpoint/2010/main" id="1" dur="indefinite" restart="never" nodeType="tmRoot"/>
      </p:par>
    </p:tnLst>
  </p:timing>
  <p:hf sldNum="0" hdr="0" dt="0"/>
  <p:txStyles>
    <p:titleStyle>
      <a:lvl1pPr algn="ctr" rtl="0" fontAlgn="base">
        <a:spcBef>
          <a:spcPct val="0"/>
        </a:spcBef>
        <a:spcAft>
          <a:spcPct val="0"/>
        </a:spcAft>
        <a:defRPr sz="4400">
          <a:solidFill>
            <a:schemeClr val="tx1"/>
          </a:solidFill>
          <a:latin typeface="Calibri"/>
          <a:ea typeface="+mj-ea"/>
          <a:cs typeface="+mj-cs"/>
        </a:defRPr>
      </a:lvl1pPr>
      <a:lvl2pPr algn="ctr" rtl="0" fontAlgn="base">
        <a:spcBef>
          <a:spcPct val="0"/>
        </a:spcBef>
        <a:spcAft>
          <a:spcPct val="0"/>
        </a:spcAft>
        <a:defRPr sz="4400">
          <a:solidFill>
            <a:schemeClr val="tx1"/>
          </a:solidFill>
          <a:latin typeface="Arial" pitchFamily="-109" charset="0"/>
        </a:defRPr>
      </a:lvl2pPr>
      <a:lvl3pPr algn="ctr" rtl="0" fontAlgn="base">
        <a:spcBef>
          <a:spcPct val="0"/>
        </a:spcBef>
        <a:spcAft>
          <a:spcPct val="0"/>
        </a:spcAft>
        <a:defRPr sz="4400">
          <a:solidFill>
            <a:schemeClr val="tx1"/>
          </a:solidFill>
          <a:latin typeface="Arial" pitchFamily="-109" charset="0"/>
        </a:defRPr>
      </a:lvl3pPr>
      <a:lvl4pPr algn="ctr" rtl="0" fontAlgn="base">
        <a:spcBef>
          <a:spcPct val="0"/>
        </a:spcBef>
        <a:spcAft>
          <a:spcPct val="0"/>
        </a:spcAft>
        <a:defRPr sz="4400">
          <a:solidFill>
            <a:schemeClr val="tx1"/>
          </a:solidFill>
          <a:latin typeface="Arial" pitchFamily="-109" charset="0"/>
        </a:defRPr>
      </a:lvl4pPr>
      <a:lvl5pPr algn="ctr" rtl="0" fontAlgn="base">
        <a:spcBef>
          <a:spcPct val="0"/>
        </a:spcBef>
        <a:spcAft>
          <a:spcPct val="0"/>
        </a:spcAft>
        <a:defRPr sz="4400">
          <a:solidFill>
            <a:schemeClr val="tx1"/>
          </a:solidFill>
          <a:latin typeface="Arial" pitchFamily="-109" charset="0"/>
        </a:defRPr>
      </a:lvl5pPr>
      <a:lvl6pPr marL="455124" algn="ctr" rtl="0" fontAlgn="base">
        <a:spcBef>
          <a:spcPct val="0"/>
        </a:spcBef>
        <a:spcAft>
          <a:spcPct val="0"/>
        </a:spcAft>
        <a:defRPr sz="4400">
          <a:solidFill>
            <a:schemeClr val="tx1"/>
          </a:solidFill>
          <a:latin typeface="Arial" pitchFamily="-109" charset="0"/>
        </a:defRPr>
      </a:lvl6pPr>
      <a:lvl7pPr marL="910241" algn="ctr" rtl="0" fontAlgn="base">
        <a:spcBef>
          <a:spcPct val="0"/>
        </a:spcBef>
        <a:spcAft>
          <a:spcPct val="0"/>
        </a:spcAft>
        <a:defRPr sz="4400">
          <a:solidFill>
            <a:schemeClr val="tx1"/>
          </a:solidFill>
          <a:latin typeface="Arial" pitchFamily="-109" charset="0"/>
        </a:defRPr>
      </a:lvl7pPr>
      <a:lvl8pPr marL="1365360" algn="ctr" rtl="0" fontAlgn="base">
        <a:spcBef>
          <a:spcPct val="0"/>
        </a:spcBef>
        <a:spcAft>
          <a:spcPct val="0"/>
        </a:spcAft>
        <a:defRPr sz="4400">
          <a:solidFill>
            <a:schemeClr val="tx1"/>
          </a:solidFill>
          <a:latin typeface="Arial" pitchFamily="-109" charset="0"/>
        </a:defRPr>
      </a:lvl8pPr>
      <a:lvl9pPr marL="1820479" algn="ctr" rtl="0" fontAlgn="base">
        <a:spcBef>
          <a:spcPct val="0"/>
        </a:spcBef>
        <a:spcAft>
          <a:spcPct val="0"/>
        </a:spcAft>
        <a:defRPr sz="4400">
          <a:solidFill>
            <a:schemeClr val="tx1"/>
          </a:solidFill>
          <a:latin typeface="Arial" pitchFamily="-109" charset="0"/>
        </a:defRPr>
      </a:lvl9pPr>
    </p:titleStyle>
    <p:bodyStyle>
      <a:lvl1pPr marL="341339" indent="-341339" algn="l" rtl="0" fontAlgn="base">
        <a:spcBef>
          <a:spcPct val="20000"/>
        </a:spcBef>
        <a:spcAft>
          <a:spcPct val="0"/>
        </a:spcAft>
        <a:buChar char="•"/>
        <a:defRPr sz="3200">
          <a:solidFill>
            <a:schemeClr val="tx1"/>
          </a:solidFill>
          <a:latin typeface="Calibri"/>
          <a:ea typeface="+mn-ea"/>
          <a:cs typeface="+mn-cs"/>
        </a:defRPr>
      </a:lvl1pPr>
      <a:lvl2pPr marL="739564" indent="-284446" algn="l" rtl="0" fontAlgn="base">
        <a:spcBef>
          <a:spcPct val="20000"/>
        </a:spcBef>
        <a:spcAft>
          <a:spcPct val="0"/>
        </a:spcAft>
        <a:buChar char="–"/>
        <a:defRPr sz="2800">
          <a:solidFill>
            <a:schemeClr val="tx1"/>
          </a:solidFill>
          <a:latin typeface="Calibri"/>
          <a:ea typeface="ＭＳ Ｐゴシック" pitchFamily="-109" charset="-128"/>
        </a:defRPr>
      </a:lvl2pPr>
      <a:lvl3pPr marL="1137801" indent="-227573" algn="l" rtl="0" fontAlgn="base">
        <a:spcBef>
          <a:spcPct val="20000"/>
        </a:spcBef>
        <a:spcAft>
          <a:spcPct val="0"/>
        </a:spcAft>
        <a:buChar char="•"/>
        <a:defRPr sz="2400">
          <a:solidFill>
            <a:schemeClr val="tx1"/>
          </a:solidFill>
          <a:latin typeface="Calibri"/>
          <a:ea typeface="ＭＳ Ｐゴシック" pitchFamily="-109" charset="-128"/>
        </a:defRPr>
      </a:lvl3pPr>
      <a:lvl4pPr marL="1592920" indent="-227573" algn="l" rtl="0" fontAlgn="base">
        <a:spcBef>
          <a:spcPct val="20000"/>
        </a:spcBef>
        <a:spcAft>
          <a:spcPct val="0"/>
        </a:spcAft>
        <a:buChar char="–"/>
        <a:defRPr sz="2000">
          <a:solidFill>
            <a:schemeClr val="tx1"/>
          </a:solidFill>
          <a:latin typeface="Calibri"/>
          <a:ea typeface="ＭＳ Ｐゴシック" pitchFamily="-109" charset="-128"/>
        </a:defRPr>
      </a:lvl4pPr>
      <a:lvl5pPr marL="2048037" indent="-227573" algn="l" rtl="0" fontAlgn="base">
        <a:spcBef>
          <a:spcPct val="20000"/>
        </a:spcBef>
        <a:spcAft>
          <a:spcPct val="0"/>
        </a:spcAft>
        <a:buChar char="»"/>
        <a:defRPr sz="2000">
          <a:solidFill>
            <a:schemeClr val="tx1"/>
          </a:solidFill>
          <a:latin typeface="Calibri"/>
          <a:ea typeface="ＭＳ Ｐゴシック" pitchFamily="-109" charset="-128"/>
        </a:defRPr>
      </a:lvl5pPr>
      <a:lvl6pPr marL="2503160" indent="-227573" algn="l" rtl="0" fontAlgn="base">
        <a:spcBef>
          <a:spcPct val="20000"/>
        </a:spcBef>
        <a:spcAft>
          <a:spcPct val="0"/>
        </a:spcAft>
        <a:buChar char="»"/>
        <a:defRPr sz="2000">
          <a:solidFill>
            <a:schemeClr val="tx1"/>
          </a:solidFill>
          <a:latin typeface="+mn-lt"/>
          <a:ea typeface="ＭＳ Ｐゴシック" pitchFamily="-109" charset="-128"/>
        </a:defRPr>
      </a:lvl6pPr>
      <a:lvl7pPr marL="2958280" indent="-227573" algn="l" rtl="0" fontAlgn="base">
        <a:spcBef>
          <a:spcPct val="20000"/>
        </a:spcBef>
        <a:spcAft>
          <a:spcPct val="0"/>
        </a:spcAft>
        <a:buChar char="»"/>
        <a:defRPr sz="2000">
          <a:solidFill>
            <a:schemeClr val="tx1"/>
          </a:solidFill>
          <a:latin typeface="+mn-lt"/>
          <a:ea typeface="ＭＳ Ｐゴシック" pitchFamily="-109" charset="-128"/>
        </a:defRPr>
      </a:lvl7pPr>
      <a:lvl8pPr marL="3413398" indent="-227573" algn="l" rtl="0" fontAlgn="base">
        <a:spcBef>
          <a:spcPct val="20000"/>
        </a:spcBef>
        <a:spcAft>
          <a:spcPct val="0"/>
        </a:spcAft>
        <a:buChar char="»"/>
        <a:defRPr sz="2000">
          <a:solidFill>
            <a:schemeClr val="tx1"/>
          </a:solidFill>
          <a:latin typeface="+mn-lt"/>
          <a:ea typeface="ＭＳ Ｐゴシック" pitchFamily="-109" charset="-128"/>
        </a:defRPr>
      </a:lvl8pPr>
      <a:lvl9pPr marL="3868516" indent="-227573" algn="l" rtl="0" fontAlgn="base">
        <a:spcBef>
          <a:spcPct val="20000"/>
        </a:spcBef>
        <a:spcAft>
          <a:spcPct val="0"/>
        </a:spcAft>
        <a:buChar char="»"/>
        <a:defRPr sz="2000">
          <a:solidFill>
            <a:schemeClr val="tx1"/>
          </a:solidFill>
          <a:latin typeface="+mn-lt"/>
          <a:ea typeface="ＭＳ Ｐゴシック" pitchFamily="-109" charset="-128"/>
        </a:defRPr>
      </a:lvl9pPr>
    </p:bodyStyle>
    <p:otherStyle>
      <a:defPPr>
        <a:defRPr lang="en-US"/>
      </a:defPPr>
      <a:lvl1pPr marL="0" algn="l" defTabSz="455124" rtl="0" eaLnBrk="1" latinLnBrk="0" hangingPunct="1">
        <a:defRPr sz="1800" kern="1200">
          <a:solidFill>
            <a:schemeClr val="tx1"/>
          </a:solidFill>
          <a:latin typeface="+mn-lt"/>
          <a:ea typeface="+mn-ea"/>
          <a:cs typeface="+mn-cs"/>
        </a:defRPr>
      </a:lvl1pPr>
      <a:lvl2pPr marL="455124" algn="l" defTabSz="455124" rtl="0" eaLnBrk="1" latinLnBrk="0" hangingPunct="1">
        <a:defRPr sz="1800" kern="1200">
          <a:solidFill>
            <a:schemeClr val="tx1"/>
          </a:solidFill>
          <a:latin typeface="+mn-lt"/>
          <a:ea typeface="+mn-ea"/>
          <a:cs typeface="+mn-cs"/>
        </a:defRPr>
      </a:lvl2pPr>
      <a:lvl3pPr marL="910241" algn="l" defTabSz="455124" rtl="0" eaLnBrk="1" latinLnBrk="0" hangingPunct="1">
        <a:defRPr sz="1800" kern="1200">
          <a:solidFill>
            <a:schemeClr val="tx1"/>
          </a:solidFill>
          <a:latin typeface="+mn-lt"/>
          <a:ea typeface="+mn-ea"/>
          <a:cs typeface="+mn-cs"/>
        </a:defRPr>
      </a:lvl3pPr>
      <a:lvl4pPr marL="1365360" algn="l" defTabSz="455124" rtl="0" eaLnBrk="1" latinLnBrk="0" hangingPunct="1">
        <a:defRPr sz="1800" kern="1200">
          <a:solidFill>
            <a:schemeClr val="tx1"/>
          </a:solidFill>
          <a:latin typeface="+mn-lt"/>
          <a:ea typeface="+mn-ea"/>
          <a:cs typeface="+mn-cs"/>
        </a:defRPr>
      </a:lvl4pPr>
      <a:lvl5pPr marL="1820479" algn="l" defTabSz="455124" rtl="0" eaLnBrk="1" latinLnBrk="0" hangingPunct="1">
        <a:defRPr sz="1800" kern="1200">
          <a:solidFill>
            <a:schemeClr val="tx1"/>
          </a:solidFill>
          <a:latin typeface="+mn-lt"/>
          <a:ea typeface="+mn-ea"/>
          <a:cs typeface="+mn-cs"/>
        </a:defRPr>
      </a:lvl5pPr>
      <a:lvl6pPr marL="2275599" algn="l" defTabSz="455124" rtl="0" eaLnBrk="1" latinLnBrk="0" hangingPunct="1">
        <a:defRPr sz="1800" kern="1200">
          <a:solidFill>
            <a:schemeClr val="tx1"/>
          </a:solidFill>
          <a:latin typeface="+mn-lt"/>
          <a:ea typeface="+mn-ea"/>
          <a:cs typeface="+mn-cs"/>
        </a:defRPr>
      </a:lvl6pPr>
      <a:lvl7pPr marL="2730717" algn="l" defTabSz="455124" rtl="0" eaLnBrk="1" latinLnBrk="0" hangingPunct="1">
        <a:defRPr sz="1800" kern="1200">
          <a:solidFill>
            <a:schemeClr val="tx1"/>
          </a:solidFill>
          <a:latin typeface="+mn-lt"/>
          <a:ea typeface="+mn-ea"/>
          <a:cs typeface="+mn-cs"/>
        </a:defRPr>
      </a:lvl7pPr>
      <a:lvl8pPr marL="3185839" algn="l" defTabSz="455124" rtl="0" eaLnBrk="1" latinLnBrk="0" hangingPunct="1">
        <a:defRPr sz="1800" kern="1200">
          <a:solidFill>
            <a:schemeClr val="tx1"/>
          </a:solidFill>
          <a:latin typeface="+mn-lt"/>
          <a:ea typeface="+mn-ea"/>
          <a:cs typeface="+mn-cs"/>
        </a:defRPr>
      </a:lvl8pPr>
      <a:lvl9pPr marL="3640956" algn="l" defTabSz="4551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honavar@ist.psu.edu" TargetMode="External"/><Relationship Id="rId4" Type="http://schemas.openxmlformats.org/officeDocument/2006/relationships/hyperlink" Target="http://faculty.ist.psu.edu/vhonavar" TargetMode="External"/><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7" Type="http://schemas.openxmlformats.org/officeDocument/2006/relationships/image" Target="../media/image20.jpeg"/><Relationship Id="rId18" Type="http://schemas.openxmlformats.org/officeDocument/2006/relationships/image" Target="../media/image21.png"/><Relationship Id="rId19" Type="http://schemas.openxmlformats.org/officeDocument/2006/relationships/image" Target="../media/image22.jpeg"/><Relationship Id="rId50" Type="http://schemas.openxmlformats.org/officeDocument/2006/relationships/image" Target="../media/image53.jpeg"/><Relationship Id="rId51" Type="http://schemas.openxmlformats.org/officeDocument/2006/relationships/image" Target="../media/image54.jpeg"/><Relationship Id="rId52" Type="http://schemas.openxmlformats.org/officeDocument/2006/relationships/image" Target="../media/image55.jpeg"/><Relationship Id="rId53" Type="http://schemas.openxmlformats.org/officeDocument/2006/relationships/image" Target="../media/image56.jpeg"/><Relationship Id="rId54" Type="http://schemas.openxmlformats.org/officeDocument/2006/relationships/image" Target="../media/image57.png"/><Relationship Id="rId55" Type="http://schemas.openxmlformats.org/officeDocument/2006/relationships/image" Target="../media/image58.png"/><Relationship Id="rId56" Type="http://schemas.openxmlformats.org/officeDocument/2006/relationships/image" Target="../media/image59.jpg"/><Relationship Id="rId40" Type="http://schemas.openxmlformats.org/officeDocument/2006/relationships/image" Target="../media/image43.jpg"/><Relationship Id="rId41" Type="http://schemas.openxmlformats.org/officeDocument/2006/relationships/image" Target="../media/image44.jpg"/><Relationship Id="rId42" Type="http://schemas.openxmlformats.org/officeDocument/2006/relationships/image" Target="../media/image45.jpg"/><Relationship Id="rId43" Type="http://schemas.openxmlformats.org/officeDocument/2006/relationships/image" Target="../media/image46.jpg"/><Relationship Id="rId44" Type="http://schemas.openxmlformats.org/officeDocument/2006/relationships/image" Target="../media/image47.jpg"/><Relationship Id="rId45" Type="http://schemas.openxmlformats.org/officeDocument/2006/relationships/image" Target="../media/image48.JPG"/><Relationship Id="rId46" Type="http://schemas.openxmlformats.org/officeDocument/2006/relationships/image" Target="../media/image49.jpeg"/><Relationship Id="rId47" Type="http://schemas.openxmlformats.org/officeDocument/2006/relationships/image" Target="../media/image50.jpeg"/><Relationship Id="rId48" Type="http://schemas.openxmlformats.org/officeDocument/2006/relationships/image" Target="../media/image51.jpeg"/><Relationship Id="rId49"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png"/><Relationship Id="rId9" Type="http://schemas.openxmlformats.org/officeDocument/2006/relationships/image" Target="../media/image12.png"/><Relationship Id="rId30" Type="http://schemas.openxmlformats.org/officeDocument/2006/relationships/image" Target="../media/image33.png"/><Relationship Id="rId31" Type="http://schemas.openxmlformats.org/officeDocument/2006/relationships/image" Target="../media/image34.jpeg"/><Relationship Id="rId32" Type="http://schemas.openxmlformats.org/officeDocument/2006/relationships/image" Target="../media/image35.jpg"/><Relationship Id="rId33" Type="http://schemas.openxmlformats.org/officeDocument/2006/relationships/image" Target="../media/image36.png"/><Relationship Id="rId34" Type="http://schemas.openxmlformats.org/officeDocument/2006/relationships/image" Target="../media/image37.png"/><Relationship Id="rId35" Type="http://schemas.openxmlformats.org/officeDocument/2006/relationships/image" Target="../media/image38.jpeg"/><Relationship Id="rId36" Type="http://schemas.openxmlformats.org/officeDocument/2006/relationships/image" Target="../media/image39.jpeg"/><Relationship Id="rId37" Type="http://schemas.openxmlformats.org/officeDocument/2006/relationships/image" Target="../media/image40.png"/><Relationship Id="rId38" Type="http://schemas.openxmlformats.org/officeDocument/2006/relationships/image" Target="../media/image41.jpeg"/><Relationship Id="rId39" Type="http://schemas.openxmlformats.org/officeDocument/2006/relationships/image" Target="../media/image42.jpeg"/><Relationship Id="rId20" Type="http://schemas.openxmlformats.org/officeDocument/2006/relationships/image" Target="../media/image23.jpeg"/><Relationship Id="rId21" Type="http://schemas.openxmlformats.org/officeDocument/2006/relationships/image" Target="../media/image24.jpeg"/><Relationship Id="rId22" Type="http://schemas.openxmlformats.org/officeDocument/2006/relationships/image" Target="../media/image25.png"/><Relationship Id="rId23" Type="http://schemas.openxmlformats.org/officeDocument/2006/relationships/image" Target="../media/image26.jpeg"/><Relationship Id="rId24" Type="http://schemas.openxmlformats.org/officeDocument/2006/relationships/image" Target="../media/image27.jpeg"/><Relationship Id="rId25" Type="http://schemas.openxmlformats.org/officeDocument/2006/relationships/image" Target="../media/image28.jpeg"/><Relationship Id="rId26" Type="http://schemas.openxmlformats.org/officeDocument/2006/relationships/image" Target="../media/image29.png"/><Relationship Id="rId27" Type="http://schemas.openxmlformats.org/officeDocument/2006/relationships/image" Target="../media/image30.jpeg"/><Relationship Id="rId28" Type="http://schemas.openxmlformats.org/officeDocument/2006/relationships/image" Target="../media/image31.jpeg"/><Relationship Id="rId29" Type="http://schemas.openxmlformats.org/officeDocument/2006/relationships/image" Target="../media/image32.jpe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geneontolo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xfrm>
            <a:off x="0" y="6570410"/>
            <a:ext cx="9144000" cy="304800"/>
          </a:xfrm>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Calibri" charset="0"/>
                <a:ea typeface="ＭＳ Ｐゴシック" charset="0"/>
                <a:cs typeface="Times New Roman" charset="0"/>
              </a:defRPr>
            </a:lvl1pPr>
            <a:lvl2pPr marL="37759145" indent="-37304024">
              <a:defRPr sz="2400" i="1">
                <a:solidFill>
                  <a:schemeClr val="tx1"/>
                </a:solidFill>
                <a:latin typeface="Calibri" charset="0"/>
                <a:ea typeface="Times New Roman" charset="0"/>
                <a:cs typeface="Times New Roman" charset="0"/>
              </a:defRPr>
            </a:lvl2pPr>
            <a:lvl3pPr>
              <a:defRPr sz="2400" i="1">
                <a:solidFill>
                  <a:schemeClr val="tx1"/>
                </a:solidFill>
                <a:latin typeface="Calibri" charset="0"/>
                <a:ea typeface="Times New Roman" charset="0"/>
                <a:cs typeface="Times New Roman" charset="0"/>
              </a:defRPr>
            </a:lvl3pPr>
            <a:lvl4pPr>
              <a:defRPr sz="2400" i="1">
                <a:solidFill>
                  <a:schemeClr val="tx1"/>
                </a:solidFill>
                <a:latin typeface="Calibri" charset="0"/>
                <a:ea typeface="Times New Roman" charset="0"/>
                <a:cs typeface="Times New Roman" charset="0"/>
              </a:defRPr>
            </a:lvl4pPr>
            <a:lvl5pPr>
              <a:defRPr sz="2400" i="1">
                <a:solidFill>
                  <a:schemeClr val="tx1"/>
                </a:solidFill>
                <a:latin typeface="Calibri" charset="0"/>
                <a:ea typeface="Times New Roman" charset="0"/>
                <a:cs typeface="Times New Roman" charset="0"/>
              </a:defRPr>
            </a:lvl5pPr>
            <a:lvl6pPr marL="455124" eaLnBrk="0" fontAlgn="base" hangingPunct="0">
              <a:spcBef>
                <a:spcPct val="0"/>
              </a:spcBef>
              <a:spcAft>
                <a:spcPct val="0"/>
              </a:spcAft>
              <a:defRPr sz="2400" i="1">
                <a:solidFill>
                  <a:schemeClr val="tx1"/>
                </a:solidFill>
                <a:latin typeface="Calibri" charset="0"/>
                <a:ea typeface="Times New Roman" charset="0"/>
                <a:cs typeface="Times New Roman" charset="0"/>
              </a:defRPr>
            </a:lvl6pPr>
            <a:lvl7pPr marL="910241" eaLnBrk="0" fontAlgn="base" hangingPunct="0">
              <a:spcBef>
                <a:spcPct val="0"/>
              </a:spcBef>
              <a:spcAft>
                <a:spcPct val="0"/>
              </a:spcAft>
              <a:defRPr sz="2400" i="1">
                <a:solidFill>
                  <a:schemeClr val="tx1"/>
                </a:solidFill>
                <a:latin typeface="Calibri" charset="0"/>
                <a:ea typeface="Times New Roman" charset="0"/>
                <a:cs typeface="Times New Roman" charset="0"/>
              </a:defRPr>
            </a:lvl7pPr>
            <a:lvl8pPr marL="1365360" eaLnBrk="0" fontAlgn="base" hangingPunct="0">
              <a:spcBef>
                <a:spcPct val="0"/>
              </a:spcBef>
              <a:spcAft>
                <a:spcPct val="0"/>
              </a:spcAft>
              <a:defRPr sz="2400" i="1">
                <a:solidFill>
                  <a:schemeClr val="tx1"/>
                </a:solidFill>
                <a:latin typeface="Calibri" charset="0"/>
                <a:ea typeface="Times New Roman" charset="0"/>
                <a:cs typeface="Times New Roman" charset="0"/>
              </a:defRPr>
            </a:lvl8pPr>
            <a:lvl9pPr marL="1820479" eaLnBrk="0" fontAlgn="base" hangingPunct="0">
              <a:spcBef>
                <a:spcPct val="0"/>
              </a:spcBef>
              <a:spcAft>
                <a:spcPct val="0"/>
              </a:spcAft>
              <a:defRPr sz="2400" i="1">
                <a:solidFill>
                  <a:schemeClr val="tx1"/>
                </a:solidFill>
                <a:latin typeface="Calibri" charset="0"/>
                <a:ea typeface="Times New Roman" charset="0"/>
                <a:cs typeface="Times New Roman" charset="0"/>
              </a:defRPr>
            </a:lvl9pPr>
          </a:lstStyle>
          <a:p>
            <a:r>
              <a:rPr lang="en-US" sz="1000" i="0" smtClean="0">
                <a:solidFill>
                  <a:schemeClr val="bg1"/>
                </a:solidFill>
                <a:latin typeface="Times New Roman" charset="0"/>
              </a:rPr>
              <a:t>Reproducible Computational Research, Vasant Honavar</a:t>
            </a:r>
            <a:endParaRPr lang="en-US" sz="1000" i="0" dirty="0">
              <a:solidFill>
                <a:schemeClr val="bg1"/>
              </a:solidFill>
              <a:latin typeface="Times New Roman" charset="0"/>
            </a:endParaRPr>
          </a:p>
        </p:txBody>
      </p:sp>
      <p:sp>
        <p:nvSpPr>
          <p:cNvPr id="19459" name="Rectangle 2"/>
          <p:cNvSpPr>
            <a:spLocks noGrp="1" noChangeArrowheads="1"/>
          </p:cNvSpPr>
          <p:nvPr>
            <p:ph type="ctrTitle"/>
          </p:nvPr>
        </p:nvSpPr>
        <p:spPr>
          <a:xfrm>
            <a:off x="1600200" y="152400"/>
            <a:ext cx="7543800" cy="2286000"/>
          </a:xfrm>
        </p:spPr>
        <p:txBody>
          <a:bodyPr/>
          <a:lstStyle/>
          <a:p>
            <a:pPr eaLnBrk="1" hangingPunct="1">
              <a:lnSpc>
                <a:spcPct val="110000"/>
              </a:lnSpc>
            </a:pPr>
            <a:r>
              <a:rPr lang="en-US" sz="3200" b="1" dirty="0" smtClean="0">
                <a:solidFill>
                  <a:srgbClr val="180576"/>
                </a:solidFill>
                <a:ea typeface="ＭＳ Ｐゴシック" charset="0"/>
                <a:cs typeface="ＭＳ Ｐゴシック" charset="0"/>
              </a:rPr>
              <a:t>Reproducible Computational Research</a:t>
            </a:r>
            <a:br>
              <a:rPr lang="en-US" sz="3200" b="1" dirty="0" smtClean="0">
                <a:solidFill>
                  <a:srgbClr val="180576"/>
                </a:solidFill>
                <a:ea typeface="ＭＳ Ｐゴシック" charset="0"/>
                <a:cs typeface="ＭＳ Ｐゴシック" charset="0"/>
              </a:rPr>
            </a:br>
            <a:r>
              <a:rPr lang="en-US" sz="3200" b="1" dirty="0" smtClean="0">
                <a:solidFill>
                  <a:srgbClr val="180576"/>
                </a:solidFill>
                <a:ea typeface="ＭＳ Ｐゴシック" charset="0"/>
                <a:cs typeface="ＭＳ Ｐゴシック" charset="0"/>
              </a:rPr>
              <a:t>Why, What, How</a:t>
            </a:r>
            <a:endParaRPr lang="en-US" sz="3200" b="1" dirty="0">
              <a:solidFill>
                <a:srgbClr val="180576"/>
              </a:solidFill>
              <a:ea typeface="ＭＳ Ｐゴシック" charset="0"/>
              <a:cs typeface="ＭＳ Ｐゴシック" charset="0"/>
            </a:endParaRPr>
          </a:p>
        </p:txBody>
      </p:sp>
      <p:sp>
        <p:nvSpPr>
          <p:cNvPr id="19460" name="Rectangle 3"/>
          <p:cNvSpPr>
            <a:spLocks noGrp="1" noChangeArrowheads="1"/>
          </p:cNvSpPr>
          <p:nvPr>
            <p:ph type="subTitle" idx="1"/>
          </p:nvPr>
        </p:nvSpPr>
        <p:spPr>
          <a:xfrm>
            <a:off x="914400" y="2286000"/>
            <a:ext cx="7315200" cy="4724400"/>
          </a:xfrm>
        </p:spPr>
        <p:txBody>
          <a:bodyPr/>
          <a:lstStyle/>
          <a:p>
            <a:pPr eaLnBrk="1" hangingPunct="1">
              <a:lnSpc>
                <a:spcPct val="90000"/>
              </a:lnSpc>
            </a:pPr>
            <a:endParaRPr lang="en-US" sz="1400" dirty="0">
              <a:solidFill>
                <a:srgbClr val="006600"/>
              </a:solidFill>
              <a:latin typeface="Arial" charset="0"/>
              <a:ea typeface="ＭＳ Ｐゴシック" charset="0"/>
              <a:cs typeface="Arial" charset="0"/>
            </a:endParaRPr>
          </a:p>
          <a:p>
            <a:pPr eaLnBrk="1" hangingPunct="1">
              <a:lnSpc>
                <a:spcPct val="90000"/>
              </a:lnSpc>
            </a:pPr>
            <a:r>
              <a:rPr lang="en-US" sz="1600" dirty="0">
                <a:latin typeface="Calibri" charset="0"/>
                <a:ea typeface="ＭＳ Ｐゴシック" charset="0"/>
                <a:cs typeface="Arial" charset="0"/>
              </a:rPr>
              <a:t>Vasant Honavar </a:t>
            </a:r>
          </a:p>
          <a:p>
            <a:pPr eaLnBrk="1" hangingPunct="1">
              <a:lnSpc>
                <a:spcPct val="90000"/>
              </a:lnSpc>
            </a:pPr>
            <a:r>
              <a:rPr lang="en-US" sz="1600" dirty="0">
                <a:latin typeface="Calibri" charset="0"/>
                <a:ea typeface="ＭＳ Ｐゴシック" charset="0"/>
                <a:cs typeface="Arial" charset="0"/>
              </a:rPr>
              <a:t>Artificial Intelligence Research Laboratory</a:t>
            </a:r>
          </a:p>
          <a:p>
            <a:pPr>
              <a:lnSpc>
                <a:spcPct val="90000"/>
              </a:lnSpc>
            </a:pPr>
            <a:r>
              <a:rPr lang="en-US" sz="1600" dirty="0">
                <a:latin typeface="Calibri" charset="0"/>
                <a:ea typeface="ＭＳ Ｐゴシック" charset="0"/>
                <a:cs typeface="Arial" charset="0"/>
              </a:rPr>
              <a:t>Computer Science Graduate Program</a:t>
            </a:r>
          </a:p>
          <a:p>
            <a:pPr eaLnBrk="1" hangingPunct="1">
              <a:lnSpc>
                <a:spcPct val="90000"/>
              </a:lnSpc>
            </a:pPr>
            <a:r>
              <a:rPr lang="en-US" sz="1600" dirty="0">
                <a:latin typeface="Calibri" charset="0"/>
                <a:ea typeface="ＭＳ Ｐゴシック" charset="0"/>
                <a:cs typeface="Arial" charset="0"/>
              </a:rPr>
              <a:t>Bioinformatics and Genomics Graduate Program</a:t>
            </a:r>
          </a:p>
          <a:p>
            <a:pPr eaLnBrk="1" hangingPunct="1">
              <a:lnSpc>
                <a:spcPct val="90000"/>
              </a:lnSpc>
            </a:pPr>
            <a:r>
              <a:rPr lang="en-US" sz="1600" dirty="0">
                <a:latin typeface="Calibri" charset="0"/>
                <a:ea typeface="ＭＳ Ｐゴシック" charset="0"/>
                <a:cs typeface="Arial" charset="0"/>
              </a:rPr>
              <a:t>Neuroscience Graduate Program</a:t>
            </a:r>
          </a:p>
          <a:p>
            <a:pPr eaLnBrk="1" hangingPunct="1">
              <a:lnSpc>
                <a:spcPct val="90000"/>
              </a:lnSpc>
            </a:pPr>
            <a:r>
              <a:rPr lang="en-US" sz="1600" dirty="0">
                <a:latin typeface="Calibri" charset="0"/>
                <a:ea typeface="ＭＳ Ｐゴシック" charset="0"/>
                <a:cs typeface="Arial" charset="0"/>
              </a:rPr>
              <a:t>Center for Big Data Analytics and Discovery Informatics</a:t>
            </a:r>
          </a:p>
          <a:p>
            <a:pPr eaLnBrk="1" hangingPunct="1">
              <a:lnSpc>
                <a:spcPct val="90000"/>
              </a:lnSpc>
            </a:pPr>
            <a:r>
              <a:rPr lang="en-US" sz="1600" dirty="0">
                <a:solidFill>
                  <a:srgbClr val="180576"/>
                </a:solidFill>
                <a:latin typeface="Calibri" charset="0"/>
                <a:ea typeface="ＭＳ Ｐゴシック" charset="0"/>
                <a:cs typeface="Arial" charset="0"/>
              </a:rPr>
              <a:t>Pennsylvania State University</a:t>
            </a:r>
          </a:p>
          <a:p>
            <a:pPr eaLnBrk="1" hangingPunct="1">
              <a:lnSpc>
                <a:spcPct val="90000"/>
              </a:lnSpc>
            </a:pPr>
            <a:endParaRPr lang="en-US" sz="1600" dirty="0">
              <a:solidFill>
                <a:srgbClr val="180576"/>
              </a:solidFill>
              <a:latin typeface="Calibri" charset="0"/>
              <a:ea typeface="ＭＳ Ｐゴシック" charset="0"/>
              <a:cs typeface="Arial" charset="0"/>
            </a:endParaRPr>
          </a:p>
          <a:p>
            <a:pPr eaLnBrk="1" hangingPunct="1">
              <a:lnSpc>
                <a:spcPct val="90000"/>
              </a:lnSpc>
            </a:pPr>
            <a:r>
              <a:rPr lang="en-US" sz="1600" dirty="0">
                <a:latin typeface="Calibri" charset="0"/>
                <a:ea typeface="ＭＳ Ｐゴシック" charset="0"/>
                <a:cs typeface="Arial" charset="0"/>
                <a:hlinkClick r:id="rId3"/>
              </a:rPr>
              <a:t>vhonavar@ist.psu.edu</a:t>
            </a:r>
            <a:r>
              <a:rPr lang="en-US" sz="1600" dirty="0">
                <a:latin typeface="Calibri" charset="0"/>
                <a:ea typeface="ＭＳ Ｐゴシック" charset="0"/>
                <a:cs typeface="Arial" charset="0"/>
              </a:rPr>
              <a:t> </a:t>
            </a:r>
          </a:p>
          <a:p>
            <a:pPr eaLnBrk="1" hangingPunct="1">
              <a:lnSpc>
                <a:spcPct val="90000"/>
              </a:lnSpc>
            </a:pPr>
            <a:r>
              <a:rPr lang="en-US" sz="1600" dirty="0">
                <a:solidFill>
                  <a:srgbClr val="990000"/>
                </a:solidFill>
                <a:latin typeface="Calibri" charset="0"/>
                <a:ea typeface="ＭＳ Ｐゴシック" charset="0"/>
                <a:cs typeface="Arial" charset="0"/>
                <a:hlinkClick r:id="rId4"/>
              </a:rPr>
              <a:t>http://faculty.ist.psu.edu/vhonavar</a:t>
            </a:r>
            <a:r>
              <a:rPr lang="en-US" sz="1600" dirty="0">
                <a:solidFill>
                  <a:srgbClr val="990000"/>
                </a:solidFill>
                <a:latin typeface="Calibri" charset="0"/>
                <a:ea typeface="ＭＳ Ｐゴシック" charset="0"/>
                <a:cs typeface="Arial" charset="0"/>
              </a:rPr>
              <a:t> </a:t>
            </a:r>
          </a:p>
          <a:p>
            <a:pPr eaLnBrk="1" hangingPunct="1">
              <a:lnSpc>
                <a:spcPct val="90000"/>
              </a:lnSpc>
            </a:pPr>
            <a:endParaRPr lang="en-US" sz="1600" dirty="0">
              <a:solidFill>
                <a:srgbClr val="990000"/>
              </a:solidFill>
              <a:latin typeface="Calibri" charset="0"/>
              <a:ea typeface="ＭＳ Ｐゴシック" charset="0"/>
              <a:cs typeface="Arial" charset="0"/>
            </a:endParaRPr>
          </a:p>
          <a:p>
            <a:pPr eaLnBrk="1" hangingPunct="1">
              <a:lnSpc>
                <a:spcPct val="90000"/>
              </a:lnSpc>
            </a:pPr>
            <a:endParaRPr lang="en-US" sz="1600" dirty="0">
              <a:latin typeface="Calibri" charset="0"/>
              <a:ea typeface="ＭＳ Ｐゴシック" charset="0"/>
              <a:cs typeface="Arial" charset="0"/>
            </a:endParaRPr>
          </a:p>
        </p:txBody>
      </p:sp>
      <p:pic>
        <p:nvPicPr>
          <p:cNvPr id="1946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2" y="5638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3" name="Picture 6" descr="nih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400" y="5562600"/>
            <a:ext cx="8763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8" descr="a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85800"/>
            <a:ext cx="14097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45852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74594" name="Rectangle 2"/>
          <p:cNvSpPr>
            <a:spLocks noGrp="1" noChangeArrowheads="1"/>
          </p:cNvSpPr>
          <p:nvPr>
            <p:ph type="title"/>
          </p:nvPr>
        </p:nvSpPr>
        <p:spPr/>
        <p:txBody>
          <a:bodyPr/>
          <a:lstStyle/>
          <a:p>
            <a:r>
              <a:rPr lang="en-US" sz="2800" dirty="0"/>
              <a:t>Experiment 1: Results</a:t>
            </a:r>
          </a:p>
        </p:txBody>
      </p:sp>
      <p:sp>
        <p:nvSpPr>
          <p:cNvPr id="1774595" name="Rectangle 3"/>
          <p:cNvSpPr>
            <a:spLocks noGrp="1" noChangeArrowheads="1"/>
          </p:cNvSpPr>
          <p:nvPr>
            <p:ph type="body" idx="1"/>
          </p:nvPr>
        </p:nvSpPr>
        <p:spPr>
          <a:xfrm>
            <a:off x="533400" y="1295400"/>
            <a:ext cx="8077200" cy="4953000"/>
          </a:xfrm>
        </p:spPr>
        <p:txBody>
          <a:bodyPr/>
          <a:lstStyle/>
          <a:p>
            <a:pPr>
              <a:buFont typeface="Wingdings" charset="0"/>
              <a:buChar char="§"/>
            </a:pPr>
            <a:r>
              <a:rPr lang="en-US" sz="2400" dirty="0"/>
              <a:t>Classifier trained on human data and tested on human data (cross validation) </a:t>
            </a:r>
          </a:p>
          <a:p>
            <a:pPr lvl="1">
              <a:buFont typeface="Wingdings" charset="0"/>
              <a:buChar char="§"/>
            </a:pPr>
            <a:r>
              <a:rPr lang="en-US" sz="2400" dirty="0"/>
              <a:t>89.1% accuracy with a 0.85 correlation coefficient</a:t>
            </a:r>
          </a:p>
          <a:p>
            <a:pPr lvl="1">
              <a:buFont typeface="Wingdings" charset="0"/>
              <a:buChar char="§"/>
            </a:pPr>
            <a:r>
              <a:rPr lang="en-US" sz="2400" dirty="0"/>
              <a:t>Good! </a:t>
            </a:r>
            <a:r>
              <a:rPr lang="en-US" sz="2400" dirty="0">
                <a:sym typeface="Wingdings" charset="0"/>
              </a:rPr>
              <a:t></a:t>
            </a:r>
            <a:r>
              <a:rPr lang="en-US" sz="2400" dirty="0"/>
              <a:t> </a:t>
            </a:r>
          </a:p>
          <a:p>
            <a:pPr>
              <a:buFont typeface="Wingdings" charset="0"/>
              <a:buChar char="§"/>
            </a:pPr>
            <a:r>
              <a:rPr lang="en-US" sz="2400" dirty="0"/>
              <a:t>Classifier trained on human data and tested on mouse data</a:t>
            </a:r>
          </a:p>
          <a:p>
            <a:pPr lvl="1">
              <a:buFont typeface="Wingdings" charset="0"/>
              <a:buChar char="§"/>
            </a:pPr>
            <a:r>
              <a:rPr lang="en-US" sz="2400" dirty="0"/>
              <a:t>15.1% accuracy and a -0.42 correlation coefficient</a:t>
            </a:r>
          </a:p>
          <a:p>
            <a:pPr lvl="1">
              <a:buFont typeface="Wingdings" charset="0"/>
              <a:buChar char="§"/>
            </a:pPr>
            <a:r>
              <a:rPr lang="en-US" sz="2400" dirty="0"/>
              <a:t>Bad! </a:t>
            </a:r>
            <a:r>
              <a:rPr lang="en-US" sz="2400" dirty="0">
                <a:sym typeface="Wingdings" charset="0"/>
              </a:rPr>
              <a:t></a:t>
            </a:r>
            <a:endParaRPr lang="en-US" sz="2400" dirty="0"/>
          </a:p>
          <a:p>
            <a:pPr>
              <a:buFont typeface="Wingdings" charset="0"/>
              <a:buChar char="§"/>
            </a:pPr>
            <a:r>
              <a:rPr lang="en-US" sz="2400" dirty="0"/>
              <a:t>Result surprising because  </a:t>
            </a:r>
          </a:p>
          <a:p>
            <a:pPr lvl="1">
              <a:buFont typeface="Wingdings" charset="0"/>
              <a:buChar char="§"/>
            </a:pPr>
            <a:r>
              <a:rPr lang="en-US" sz="2400" dirty="0"/>
              <a:t>H</a:t>
            </a:r>
            <a:r>
              <a:rPr lang="en-US" sz="2400" dirty="0" smtClean="0"/>
              <a:t>uman </a:t>
            </a:r>
            <a:r>
              <a:rPr lang="en-US" sz="2400" dirty="0"/>
              <a:t>and mouse kinases share common origin (homologues) </a:t>
            </a:r>
          </a:p>
          <a:p>
            <a:pPr>
              <a:buFont typeface="Wingdings" charset="0"/>
              <a:buChar char="§"/>
            </a:pPr>
            <a:r>
              <a:rPr lang="en-US" sz="2400" dirty="0"/>
              <a:t>Question: </a:t>
            </a:r>
            <a:r>
              <a:rPr lang="en-US" sz="2400" dirty="0">
                <a:solidFill>
                  <a:srgbClr val="800000"/>
                </a:solidFill>
              </a:rPr>
              <a:t>How can we explain these results?</a:t>
            </a:r>
          </a:p>
          <a:p>
            <a:pPr lvl="1">
              <a:buFont typeface="Wingdings" charset="0"/>
              <a:buChar char="§"/>
            </a:pPr>
            <a:endParaRPr lang="en-US" sz="2400" dirty="0">
              <a:solidFill>
                <a:srgbClr val="800000"/>
              </a:solidFill>
            </a:endParaRPr>
          </a:p>
        </p:txBody>
      </p:sp>
    </p:spTree>
    <p:extLst>
      <p:ext uri="{BB962C8B-B14F-4D97-AF65-F5344CB8AC3E}">
        <p14:creationId xmlns:p14="http://schemas.microsoft.com/office/powerpoint/2010/main" val="925211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45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45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45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7459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7459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7459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745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74595">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745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76642" name="Rectangle 2"/>
          <p:cNvSpPr>
            <a:spLocks noGrp="1" noChangeArrowheads="1"/>
          </p:cNvSpPr>
          <p:nvPr>
            <p:ph type="title"/>
          </p:nvPr>
        </p:nvSpPr>
        <p:spPr/>
        <p:txBody>
          <a:bodyPr/>
          <a:lstStyle/>
          <a:p>
            <a:endParaRPr lang="en-US"/>
          </a:p>
        </p:txBody>
      </p:sp>
      <p:sp>
        <p:nvSpPr>
          <p:cNvPr id="1776643" name="Rectangle 3"/>
          <p:cNvSpPr>
            <a:spLocks noGrp="1" noChangeArrowheads="1"/>
          </p:cNvSpPr>
          <p:nvPr>
            <p:ph type="body" idx="1"/>
          </p:nvPr>
        </p:nvSpPr>
        <p:spPr/>
        <p:txBody>
          <a:bodyPr/>
          <a:lstStyle/>
          <a:p>
            <a:endParaRPr lang="en-US"/>
          </a:p>
        </p:txBody>
      </p:sp>
      <p:pic>
        <p:nvPicPr>
          <p:cNvPr id="1776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766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8382000" cy="2819400"/>
          </a:xfrm>
          <a:prstGeom prst="rect">
            <a:avLst/>
          </a:prstGeom>
          <a:noFill/>
          <a:extLst>
            <a:ext uri="{909E8E84-426E-40dd-AFC4-6F175D3DCCD1}">
              <a14:hiddenFill xmlns:a14="http://schemas.microsoft.com/office/drawing/2010/main">
                <a:solidFill>
                  <a:srgbClr val="FFFFFF"/>
                </a:solidFill>
              </a14:hiddenFill>
            </a:ext>
          </a:extLst>
        </p:spPr>
      </p:pic>
      <p:sp>
        <p:nvSpPr>
          <p:cNvPr id="1776646" name="Text Box 6"/>
          <p:cNvSpPr txBox="1">
            <a:spLocks noChangeArrowheads="1"/>
          </p:cNvSpPr>
          <p:nvPr/>
        </p:nvSpPr>
        <p:spPr bwMode="auto">
          <a:xfrm>
            <a:off x="838200" y="304800"/>
            <a:ext cx="7924800" cy="519113"/>
          </a:xfrm>
          <a:prstGeom prst="rect">
            <a:avLst/>
          </a:prstGeom>
          <a:noFill/>
          <a:ln>
            <a:noFill/>
          </a:ln>
          <a:effectLst/>
          <a:extLst>
            <a:ext uri="{909E8E84-426E-40dd-AFC4-6F175D3DCCD1}">
              <a14:hiddenFill xmlns:a14="http://schemas.microsoft.com/office/drawing/2010/main">
                <a:solidFill>
                  <a:srgbClr val="FF9900">
                    <a:alpha val="89999"/>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800" i="0" dirty="0">
                <a:latin typeface="Calibri"/>
              </a:rPr>
              <a:t>First observation: Discrepancy in Distribution</a:t>
            </a:r>
          </a:p>
        </p:txBody>
      </p:sp>
    </p:spTree>
    <p:extLst>
      <p:ext uri="{BB962C8B-B14F-4D97-AF65-F5344CB8AC3E}">
        <p14:creationId xmlns:p14="http://schemas.microsoft.com/office/powerpoint/2010/main" val="272057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78690" name="Rectangle 2"/>
          <p:cNvSpPr>
            <a:spLocks noGrp="1" noChangeArrowheads="1"/>
          </p:cNvSpPr>
          <p:nvPr>
            <p:ph type="title"/>
          </p:nvPr>
        </p:nvSpPr>
        <p:spPr/>
        <p:txBody>
          <a:bodyPr/>
          <a:lstStyle/>
          <a:p>
            <a:r>
              <a:rPr lang="en-US" sz="2800" dirty="0"/>
              <a:t>Second Observation: Evidence codes</a:t>
            </a:r>
            <a:r>
              <a:rPr lang="en-US" dirty="0"/>
              <a:t>  </a:t>
            </a:r>
          </a:p>
        </p:txBody>
      </p:sp>
      <p:sp>
        <p:nvSpPr>
          <p:cNvPr id="1778691" name="Rectangle 3"/>
          <p:cNvSpPr>
            <a:spLocks noGrp="1" noChangeArrowheads="1"/>
          </p:cNvSpPr>
          <p:nvPr>
            <p:ph type="body" idx="1"/>
          </p:nvPr>
        </p:nvSpPr>
        <p:spPr/>
        <p:txBody>
          <a:bodyPr/>
          <a:lstStyle/>
          <a:p>
            <a:pPr>
              <a:lnSpc>
                <a:spcPct val="105000"/>
              </a:lnSpc>
              <a:buFont typeface="Wingdings" charset="0"/>
              <a:buChar char="§"/>
            </a:pPr>
            <a:r>
              <a:rPr lang="en-US" sz="2400" dirty="0"/>
              <a:t>211 of the 244 mouse protein kinases had a RCA (inferred from </a:t>
            </a:r>
            <a:r>
              <a:rPr lang="en-US" sz="2400" dirty="0">
                <a:solidFill>
                  <a:srgbClr val="800000"/>
                </a:solidFill>
              </a:rPr>
              <a:t>reviewed computational analysis</a:t>
            </a:r>
            <a:r>
              <a:rPr lang="en-US" sz="2400" dirty="0"/>
              <a:t>) evidence code</a:t>
            </a:r>
          </a:p>
          <a:p>
            <a:pPr>
              <a:lnSpc>
                <a:spcPct val="105000"/>
              </a:lnSpc>
              <a:buFont typeface="Wingdings" charset="0"/>
              <a:buChar char="§"/>
            </a:pPr>
            <a:r>
              <a:rPr lang="en-US" sz="2400" dirty="0"/>
              <a:t>Of the 33 mouse proteins that did not have a RCA evidence code, 28 were classified correctly by the classifier trained on human data</a:t>
            </a:r>
          </a:p>
          <a:p>
            <a:pPr>
              <a:lnSpc>
                <a:spcPct val="105000"/>
              </a:lnSpc>
              <a:buFont typeface="Wingdings" charset="0"/>
              <a:buChar char="§"/>
            </a:pPr>
            <a:r>
              <a:rPr lang="en-US" sz="2400" dirty="0"/>
              <a:t>Question:</a:t>
            </a:r>
            <a:r>
              <a:rPr lang="en-US" sz="2400" dirty="0">
                <a:solidFill>
                  <a:srgbClr val="990000"/>
                </a:solidFill>
              </a:rPr>
              <a:t> What is special about the 211 mouse proteins with GO function labels with RCA evidence code? </a:t>
            </a:r>
          </a:p>
          <a:p>
            <a:pPr>
              <a:lnSpc>
                <a:spcPct val="105000"/>
              </a:lnSpc>
              <a:buFont typeface="Wingdings" charset="0"/>
              <a:buChar char="§"/>
            </a:pPr>
            <a:endParaRPr lang="en-US" sz="2400" dirty="0">
              <a:solidFill>
                <a:srgbClr val="990000"/>
              </a:solidFill>
            </a:endParaRPr>
          </a:p>
          <a:p>
            <a:pPr>
              <a:buFont typeface="Wingdings" charset="0"/>
              <a:buChar char="§"/>
            </a:pPr>
            <a:endParaRPr lang="en-US" sz="2400" dirty="0">
              <a:solidFill>
                <a:srgbClr val="990000"/>
              </a:solidFill>
            </a:endParaRPr>
          </a:p>
        </p:txBody>
      </p:sp>
    </p:spTree>
    <p:extLst>
      <p:ext uri="{BB962C8B-B14F-4D97-AF65-F5344CB8AC3E}">
        <p14:creationId xmlns:p14="http://schemas.microsoft.com/office/powerpoint/2010/main" val="274455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8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786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786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0738" name="Rectangle 2"/>
          <p:cNvSpPr>
            <a:spLocks noGrp="1" noChangeArrowheads="1"/>
          </p:cNvSpPr>
          <p:nvPr>
            <p:ph type="title"/>
          </p:nvPr>
        </p:nvSpPr>
        <p:spPr/>
        <p:txBody>
          <a:bodyPr/>
          <a:lstStyle/>
          <a:p>
            <a:r>
              <a:rPr lang="en-US" sz="2800" dirty="0"/>
              <a:t>Third Observation: Source of RCA annotations</a:t>
            </a:r>
          </a:p>
        </p:txBody>
      </p:sp>
      <p:sp>
        <p:nvSpPr>
          <p:cNvPr id="1780739" name="Rectangle 3"/>
          <p:cNvSpPr>
            <a:spLocks noGrp="1" noChangeArrowheads="1"/>
          </p:cNvSpPr>
          <p:nvPr>
            <p:ph type="body" idx="1"/>
          </p:nvPr>
        </p:nvSpPr>
        <p:spPr/>
        <p:txBody>
          <a:bodyPr/>
          <a:lstStyle/>
          <a:p>
            <a:pPr>
              <a:lnSpc>
                <a:spcPct val="105000"/>
              </a:lnSpc>
              <a:buFont typeface="Wingdings" charset="0"/>
              <a:buChar char="§"/>
            </a:pPr>
            <a:r>
              <a:rPr lang="en-US" sz="2400" dirty="0"/>
              <a:t>Annotations returned by </a:t>
            </a:r>
            <a:r>
              <a:rPr lang="en-US" sz="2400" dirty="0" err="1"/>
              <a:t>AmiGO</a:t>
            </a:r>
            <a:r>
              <a:rPr lang="en-US" sz="2400" dirty="0"/>
              <a:t> came from the Mouse Genome Informatics Database (MGI) </a:t>
            </a:r>
          </a:p>
          <a:p>
            <a:pPr>
              <a:lnSpc>
                <a:spcPct val="105000"/>
              </a:lnSpc>
              <a:buFont typeface="Wingdings" charset="0"/>
              <a:buChar char="§"/>
            </a:pPr>
            <a:r>
              <a:rPr lang="en-US" sz="2400" dirty="0"/>
              <a:t>The MGI annotations came from the Fantom2 (Functional Annotation of Mouse) Database </a:t>
            </a:r>
          </a:p>
          <a:p>
            <a:pPr>
              <a:lnSpc>
                <a:spcPct val="105000"/>
              </a:lnSpc>
              <a:buFont typeface="Wingdings" charset="0"/>
              <a:buChar char="§"/>
            </a:pPr>
            <a:r>
              <a:rPr lang="en-US" sz="2400" dirty="0"/>
              <a:t>Each of the 211 mouse proteins had at least one RCA from FANTOM Consortium and the RIKEN Genome Exploration Research Group (Okazaki et al, Nature, 420, 563-573, 2002)</a:t>
            </a:r>
          </a:p>
          <a:p>
            <a:pPr>
              <a:lnSpc>
                <a:spcPct val="105000"/>
              </a:lnSpc>
              <a:buFont typeface="Wingdings" charset="0"/>
              <a:buChar char="§"/>
            </a:pPr>
            <a:r>
              <a:rPr lang="en-US" sz="2400" dirty="0">
                <a:solidFill>
                  <a:srgbClr val="800000"/>
                </a:solidFill>
              </a:rPr>
              <a:t>Are there other independent annotations for these proteins?</a:t>
            </a:r>
            <a:r>
              <a:rPr lang="en-US" sz="2400" dirty="0"/>
              <a:t> </a:t>
            </a:r>
          </a:p>
          <a:p>
            <a:pPr lvl="1">
              <a:lnSpc>
                <a:spcPct val="105000"/>
              </a:lnSpc>
              <a:buFont typeface="Wingdings" charset="0"/>
              <a:buChar char="§"/>
            </a:pPr>
            <a:r>
              <a:rPr lang="en-US" sz="2400" dirty="0"/>
              <a:t>Fortunately Yes - </a:t>
            </a:r>
            <a:r>
              <a:rPr lang="en-US" sz="2400" dirty="0" err="1"/>
              <a:t>UniProt</a:t>
            </a:r>
            <a:endParaRPr lang="en-US" sz="2400" dirty="0"/>
          </a:p>
        </p:txBody>
      </p:sp>
    </p:spTree>
    <p:extLst>
      <p:ext uri="{BB962C8B-B14F-4D97-AF65-F5344CB8AC3E}">
        <p14:creationId xmlns:p14="http://schemas.microsoft.com/office/powerpoint/2010/main" val="1457739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80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807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807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807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807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2786" name="Rectangle 2"/>
          <p:cNvSpPr>
            <a:spLocks noGrp="1" noChangeArrowheads="1"/>
          </p:cNvSpPr>
          <p:nvPr>
            <p:ph type="title"/>
          </p:nvPr>
        </p:nvSpPr>
        <p:spPr>
          <a:xfrm>
            <a:off x="152400" y="838200"/>
            <a:ext cx="8991600" cy="655638"/>
          </a:xfrm>
        </p:spPr>
        <p:txBody>
          <a:bodyPr/>
          <a:lstStyle/>
          <a:p>
            <a:r>
              <a:rPr lang="en-US" sz="2400" dirty="0"/>
              <a:t>Fourth Observation: Inconsistency between </a:t>
            </a:r>
            <a:r>
              <a:rPr lang="en-US" sz="2400" dirty="0" err="1"/>
              <a:t>UniProt</a:t>
            </a:r>
            <a:r>
              <a:rPr lang="en-US" sz="2400" dirty="0"/>
              <a:t> and </a:t>
            </a:r>
            <a:r>
              <a:rPr lang="en-US" sz="2400" dirty="0" err="1"/>
              <a:t>AmiGO</a:t>
            </a:r>
            <a:endParaRPr lang="en-US" sz="4000" dirty="0"/>
          </a:p>
        </p:txBody>
      </p:sp>
      <p:sp>
        <p:nvSpPr>
          <p:cNvPr id="1782787" name="Rectangle 3"/>
          <p:cNvSpPr>
            <a:spLocks noGrp="1" noChangeArrowheads="1"/>
          </p:cNvSpPr>
          <p:nvPr>
            <p:ph type="body" idx="1"/>
          </p:nvPr>
        </p:nvSpPr>
        <p:spPr/>
        <p:txBody>
          <a:bodyPr/>
          <a:lstStyle/>
          <a:p>
            <a:pPr>
              <a:lnSpc>
                <a:spcPct val="105000"/>
              </a:lnSpc>
            </a:pPr>
            <a:endParaRPr lang="en-US" sz="2400" b="1" dirty="0"/>
          </a:p>
          <a:p>
            <a:pPr>
              <a:lnSpc>
                <a:spcPct val="105000"/>
              </a:lnSpc>
              <a:buFont typeface="Wingdings" charset="0"/>
              <a:buChar char="§"/>
            </a:pPr>
            <a:r>
              <a:rPr lang="en-US" sz="2400" dirty="0" err="1"/>
              <a:t>AmiGO</a:t>
            </a:r>
            <a:r>
              <a:rPr lang="en-US" sz="2400" dirty="0"/>
              <a:t> RCA annotations for 201 of the 211 mouse proteins were inconsistent with </a:t>
            </a:r>
            <a:r>
              <a:rPr lang="en-US" sz="2400" dirty="0" err="1"/>
              <a:t>UniProt</a:t>
            </a:r>
            <a:r>
              <a:rPr lang="en-US" sz="2400" dirty="0"/>
              <a:t> annotations</a:t>
            </a:r>
          </a:p>
          <a:p>
            <a:pPr>
              <a:lnSpc>
                <a:spcPct val="105000"/>
              </a:lnSpc>
              <a:buFont typeface="Wingdings" charset="0"/>
              <a:buChar char="§"/>
            </a:pPr>
            <a:endParaRPr lang="en-US" sz="2400" dirty="0"/>
          </a:p>
          <a:p>
            <a:pPr>
              <a:lnSpc>
                <a:spcPct val="105000"/>
              </a:lnSpc>
              <a:buFont typeface="Wingdings" charset="0"/>
              <a:buChar char="§"/>
            </a:pPr>
            <a:endParaRPr lang="en-US" sz="2400" dirty="0"/>
          </a:p>
          <a:p>
            <a:pPr>
              <a:lnSpc>
                <a:spcPct val="105000"/>
              </a:lnSpc>
              <a:buFont typeface="Wingdings" charset="0"/>
              <a:buChar char="§"/>
            </a:pPr>
            <a:endParaRPr lang="en-US" sz="2400" dirty="0"/>
          </a:p>
          <a:p>
            <a:pPr>
              <a:lnSpc>
                <a:spcPct val="105000"/>
              </a:lnSpc>
              <a:buFont typeface="Wingdings" charset="0"/>
              <a:buChar char="§"/>
            </a:pPr>
            <a:endParaRPr lang="en-US" sz="2400" dirty="0"/>
          </a:p>
          <a:p>
            <a:pPr>
              <a:lnSpc>
                <a:spcPct val="105000"/>
              </a:lnSpc>
              <a:buFont typeface="Wingdings" charset="0"/>
              <a:buChar char="§"/>
            </a:pPr>
            <a:r>
              <a:rPr lang="en-US" sz="2400" dirty="0"/>
              <a:t>A search of the Mouse </a:t>
            </a:r>
            <a:r>
              <a:rPr lang="en-US" sz="2400" dirty="0" err="1"/>
              <a:t>Kinome</a:t>
            </a:r>
            <a:r>
              <a:rPr lang="en-US" sz="2400" dirty="0"/>
              <a:t> Database shows that 154 of the 244  mouse kinases have a human </a:t>
            </a:r>
            <a:r>
              <a:rPr lang="en-US" sz="2400" dirty="0" err="1"/>
              <a:t>ortholog</a:t>
            </a:r>
            <a:r>
              <a:rPr lang="en-US" sz="2400" dirty="0"/>
              <a:t> with sequence similarity greater then 90%!</a:t>
            </a:r>
          </a:p>
          <a:p>
            <a:pPr>
              <a:lnSpc>
                <a:spcPct val="105000"/>
              </a:lnSpc>
              <a:buFont typeface="Wingdings" charset="0"/>
              <a:buChar char="§"/>
            </a:pPr>
            <a:r>
              <a:rPr lang="en-US" sz="2400" dirty="0">
                <a:solidFill>
                  <a:srgbClr val="800000"/>
                </a:solidFill>
              </a:rPr>
              <a:t>Why does machine learning fail on this problem?</a:t>
            </a:r>
            <a:endParaRPr lang="en-US" sz="2800" dirty="0"/>
          </a:p>
        </p:txBody>
      </p:sp>
      <p:pic>
        <p:nvPicPr>
          <p:cNvPr id="17827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19400"/>
            <a:ext cx="8458200"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62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827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827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8278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827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4834" name="Rectangle 2"/>
          <p:cNvSpPr>
            <a:spLocks noGrp="1" noChangeArrowheads="1"/>
          </p:cNvSpPr>
          <p:nvPr>
            <p:ph type="title"/>
          </p:nvPr>
        </p:nvSpPr>
        <p:spPr/>
        <p:txBody>
          <a:bodyPr/>
          <a:lstStyle/>
          <a:p>
            <a:r>
              <a:rPr lang="en-US" sz="2800" dirty="0"/>
              <a:t>Fifth Observation: Distribution of Annotations</a:t>
            </a:r>
          </a:p>
        </p:txBody>
      </p:sp>
      <p:pic>
        <p:nvPicPr>
          <p:cNvPr id="1784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451485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216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802242" name="Rectangle 2"/>
          <p:cNvSpPr>
            <a:spLocks noGrp="1" noChangeArrowheads="1"/>
          </p:cNvSpPr>
          <p:nvPr>
            <p:ph type="title"/>
          </p:nvPr>
        </p:nvSpPr>
        <p:spPr/>
        <p:txBody>
          <a:bodyPr/>
          <a:lstStyle/>
          <a:p>
            <a:r>
              <a:rPr lang="en-US" sz="2800" dirty="0"/>
              <a:t>Story so far</a:t>
            </a:r>
          </a:p>
        </p:txBody>
      </p:sp>
      <p:sp>
        <p:nvSpPr>
          <p:cNvPr id="1802243" name="Rectangle 3"/>
          <p:cNvSpPr>
            <a:spLocks noGrp="1" noChangeArrowheads="1"/>
          </p:cNvSpPr>
          <p:nvPr>
            <p:ph type="body" idx="1"/>
          </p:nvPr>
        </p:nvSpPr>
        <p:spPr/>
        <p:txBody>
          <a:bodyPr/>
          <a:lstStyle/>
          <a:p>
            <a:pPr>
              <a:buFont typeface="Wingdings" charset="0"/>
              <a:buChar char="§"/>
            </a:pPr>
            <a:r>
              <a:rPr lang="en-US" sz="2400" dirty="0"/>
              <a:t>When reference annotations are from </a:t>
            </a:r>
            <a:r>
              <a:rPr lang="en-US" sz="2400" dirty="0" err="1"/>
              <a:t>AmiGO</a:t>
            </a:r>
            <a:r>
              <a:rPr lang="en-US" sz="2400" dirty="0"/>
              <a:t>:</a:t>
            </a:r>
          </a:p>
          <a:p>
            <a:pPr lvl="1">
              <a:buFont typeface="Wingdings" charset="0"/>
              <a:buChar char="§"/>
            </a:pPr>
            <a:r>
              <a:rPr lang="en-US" sz="2400" dirty="0"/>
              <a:t>Classifier trained on human kinases and tested on human kinases – good</a:t>
            </a:r>
          </a:p>
          <a:p>
            <a:pPr lvl="1">
              <a:buFont typeface="Wingdings" charset="0"/>
              <a:buChar char="§"/>
            </a:pPr>
            <a:r>
              <a:rPr lang="en-US" sz="2400" dirty="0"/>
              <a:t>Classifier trained on human kinases and tested on mouse kinases – bad </a:t>
            </a:r>
          </a:p>
          <a:p>
            <a:pPr>
              <a:buFont typeface="Wingdings" charset="0"/>
              <a:buChar char="§"/>
            </a:pPr>
            <a:r>
              <a:rPr lang="en-US" sz="2400" dirty="0" err="1"/>
              <a:t>AmiGO</a:t>
            </a:r>
            <a:r>
              <a:rPr lang="en-US" sz="2400" dirty="0"/>
              <a:t> RCA and </a:t>
            </a:r>
            <a:r>
              <a:rPr lang="en-US" sz="2400" dirty="0" err="1"/>
              <a:t>UniProt</a:t>
            </a:r>
            <a:r>
              <a:rPr lang="en-US" sz="2400" dirty="0"/>
              <a:t> annotations inconsistent</a:t>
            </a:r>
          </a:p>
          <a:p>
            <a:pPr>
              <a:buFont typeface="Wingdings" charset="0"/>
              <a:buChar char="§"/>
            </a:pPr>
            <a:r>
              <a:rPr lang="en-US" sz="2400" dirty="0"/>
              <a:t>Questions:</a:t>
            </a:r>
          </a:p>
          <a:p>
            <a:pPr lvl="1">
              <a:buFont typeface="Wingdings" charset="0"/>
              <a:buChar char="§"/>
            </a:pPr>
            <a:r>
              <a:rPr lang="en-US" sz="2400" dirty="0">
                <a:solidFill>
                  <a:srgbClr val="800000"/>
                </a:solidFill>
              </a:rPr>
              <a:t>Could the </a:t>
            </a:r>
            <a:r>
              <a:rPr lang="en-US" sz="2400" dirty="0" err="1">
                <a:solidFill>
                  <a:srgbClr val="800000"/>
                </a:solidFill>
              </a:rPr>
              <a:t>AmiGO</a:t>
            </a:r>
            <a:r>
              <a:rPr lang="en-US" sz="2400" dirty="0">
                <a:solidFill>
                  <a:srgbClr val="800000"/>
                </a:solidFill>
              </a:rPr>
              <a:t> RCA annotations be incorrect?</a:t>
            </a:r>
          </a:p>
          <a:p>
            <a:pPr lvl="1">
              <a:buFont typeface="Wingdings" charset="0"/>
              <a:buChar char="§"/>
            </a:pPr>
            <a:r>
              <a:rPr lang="en-US" sz="2400" dirty="0">
                <a:solidFill>
                  <a:srgbClr val="800000"/>
                </a:solidFill>
              </a:rPr>
              <a:t>How does the classifier trained on human and tested on mouse perform  when the  reference annotations are from </a:t>
            </a:r>
            <a:r>
              <a:rPr lang="en-US" sz="2400" dirty="0" err="1">
                <a:solidFill>
                  <a:srgbClr val="800000"/>
                </a:solidFill>
              </a:rPr>
              <a:t>UniProt</a:t>
            </a:r>
            <a:r>
              <a:rPr lang="en-US" sz="2400" dirty="0">
                <a:solidFill>
                  <a:srgbClr val="800000"/>
                </a:solidFill>
              </a:rPr>
              <a:t>?</a:t>
            </a:r>
          </a:p>
          <a:p>
            <a:pPr lvl="1">
              <a:buFont typeface="Wingdings" charset="0"/>
              <a:buChar char="§"/>
            </a:pPr>
            <a:endParaRPr lang="en-US" sz="2400" dirty="0"/>
          </a:p>
          <a:p>
            <a:pPr>
              <a:buFont typeface="Wingdings" charset="0"/>
              <a:buChar char="§"/>
            </a:pPr>
            <a:endParaRPr lang="en-US" sz="2400" dirty="0">
              <a:solidFill>
                <a:srgbClr val="800000"/>
              </a:solidFill>
            </a:endParaRPr>
          </a:p>
        </p:txBody>
      </p:sp>
    </p:spTree>
    <p:extLst>
      <p:ext uri="{BB962C8B-B14F-4D97-AF65-F5344CB8AC3E}">
        <p14:creationId xmlns:p14="http://schemas.microsoft.com/office/powerpoint/2010/main" val="78433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22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22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22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022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02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0224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02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5858" name="Rectangle 2"/>
          <p:cNvSpPr>
            <a:spLocks noGrp="1" noChangeArrowheads="1"/>
          </p:cNvSpPr>
          <p:nvPr>
            <p:ph type="title"/>
          </p:nvPr>
        </p:nvSpPr>
        <p:spPr/>
        <p:txBody>
          <a:bodyPr/>
          <a:lstStyle/>
          <a:p>
            <a:r>
              <a:rPr lang="en-US" sz="2800" dirty="0"/>
              <a:t>Experiment II</a:t>
            </a:r>
          </a:p>
        </p:txBody>
      </p:sp>
      <p:sp>
        <p:nvSpPr>
          <p:cNvPr id="1785859" name="Rectangle 3"/>
          <p:cNvSpPr>
            <a:spLocks noGrp="1" noChangeArrowheads="1"/>
          </p:cNvSpPr>
          <p:nvPr>
            <p:ph type="body" idx="1"/>
          </p:nvPr>
        </p:nvSpPr>
        <p:spPr/>
        <p:txBody>
          <a:bodyPr/>
          <a:lstStyle/>
          <a:p>
            <a:pPr>
              <a:lnSpc>
                <a:spcPct val="110000"/>
              </a:lnSpc>
              <a:buFont typeface="Wingdings" charset="0"/>
              <a:buChar char="§"/>
            </a:pPr>
            <a:r>
              <a:rPr lang="en-US" sz="2400" dirty="0"/>
              <a:t>Use </a:t>
            </a:r>
            <a:r>
              <a:rPr lang="en-US" sz="2400" dirty="0" err="1"/>
              <a:t>UniProt</a:t>
            </a:r>
            <a:r>
              <a:rPr lang="en-US" sz="2400" dirty="0"/>
              <a:t> labels instead of </a:t>
            </a:r>
            <a:r>
              <a:rPr lang="en-US" sz="2400" dirty="0" err="1"/>
              <a:t>AmiGO</a:t>
            </a:r>
            <a:r>
              <a:rPr lang="en-US" sz="2400" dirty="0"/>
              <a:t> labels as reference</a:t>
            </a:r>
          </a:p>
          <a:p>
            <a:pPr>
              <a:lnSpc>
                <a:spcPct val="110000"/>
              </a:lnSpc>
              <a:buFont typeface="Wingdings" charset="0"/>
              <a:buChar char="§"/>
            </a:pPr>
            <a:r>
              <a:rPr lang="en-US" sz="2400" dirty="0"/>
              <a:t>Train classifier using Human proteins and test on mouse proteins</a:t>
            </a:r>
          </a:p>
          <a:p>
            <a:pPr>
              <a:lnSpc>
                <a:spcPct val="110000"/>
              </a:lnSpc>
              <a:buFont typeface="Wingdings" charset="0"/>
              <a:buChar char="§"/>
            </a:pPr>
            <a:r>
              <a:rPr lang="en-US" sz="2400" dirty="0"/>
              <a:t>Test  accuracy on mouse proteins: 97%!</a:t>
            </a:r>
          </a:p>
          <a:p>
            <a:pPr>
              <a:lnSpc>
                <a:spcPct val="110000"/>
              </a:lnSpc>
              <a:buFont typeface="Wingdings" charset="0"/>
              <a:buChar char="§"/>
            </a:pPr>
            <a:r>
              <a:rPr lang="en-US" sz="2400" dirty="0"/>
              <a:t>205 of the 211 proteins that were mislabeled with respect to </a:t>
            </a:r>
            <a:r>
              <a:rPr lang="en-US" sz="2400" dirty="0" err="1"/>
              <a:t>AmiGO</a:t>
            </a:r>
            <a:r>
              <a:rPr lang="en-US" sz="2400" dirty="0"/>
              <a:t> reference labels were correctly labeled with respect to </a:t>
            </a:r>
            <a:r>
              <a:rPr lang="en-US" sz="2400" dirty="0" err="1"/>
              <a:t>UniProt</a:t>
            </a:r>
            <a:r>
              <a:rPr lang="en-US" sz="2400" dirty="0"/>
              <a:t> reference labels</a:t>
            </a:r>
          </a:p>
          <a:p>
            <a:pPr>
              <a:buFont typeface="Wingdings" charset="0"/>
              <a:buChar char="§"/>
            </a:pPr>
            <a:endParaRPr lang="en-US" sz="2400" dirty="0"/>
          </a:p>
        </p:txBody>
      </p:sp>
    </p:spTree>
    <p:extLst>
      <p:ext uri="{BB962C8B-B14F-4D97-AF65-F5344CB8AC3E}">
        <p14:creationId xmlns:p14="http://schemas.microsoft.com/office/powerpoint/2010/main" val="369652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85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85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858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858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7906" name="Rectangle 2"/>
          <p:cNvSpPr>
            <a:spLocks noGrp="1" noChangeArrowheads="1"/>
          </p:cNvSpPr>
          <p:nvPr>
            <p:ph type="title"/>
          </p:nvPr>
        </p:nvSpPr>
        <p:spPr/>
        <p:txBody>
          <a:bodyPr/>
          <a:lstStyle/>
          <a:p>
            <a:r>
              <a:rPr lang="en-US" sz="2800" dirty="0"/>
              <a:t>Sixth Observation: Distribution of Annotations</a:t>
            </a:r>
          </a:p>
        </p:txBody>
      </p:sp>
      <p:pic>
        <p:nvPicPr>
          <p:cNvPr id="17879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19200"/>
            <a:ext cx="4479925"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430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89954" name="Rectangle 2"/>
          <p:cNvSpPr>
            <a:spLocks noGrp="1" noChangeArrowheads="1"/>
          </p:cNvSpPr>
          <p:nvPr>
            <p:ph type="title"/>
          </p:nvPr>
        </p:nvSpPr>
        <p:spPr/>
        <p:txBody>
          <a:bodyPr/>
          <a:lstStyle/>
          <a:p>
            <a:r>
              <a:rPr lang="en-US" sz="2800" dirty="0"/>
              <a:t>Tentative Conclusions</a:t>
            </a:r>
          </a:p>
        </p:txBody>
      </p:sp>
      <p:sp>
        <p:nvSpPr>
          <p:cNvPr id="1789955" name="Rectangle 3"/>
          <p:cNvSpPr>
            <a:spLocks noGrp="1" noChangeArrowheads="1"/>
          </p:cNvSpPr>
          <p:nvPr>
            <p:ph type="body" idx="1"/>
          </p:nvPr>
        </p:nvSpPr>
        <p:spPr/>
        <p:txBody>
          <a:bodyPr/>
          <a:lstStyle/>
          <a:p>
            <a:pPr>
              <a:buFont typeface="Wingdings" charset="0"/>
              <a:buChar char="§"/>
            </a:pPr>
            <a:r>
              <a:rPr lang="en-US" sz="2400" dirty="0"/>
              <a:t>There is no reason to expect that the relative distribution of the </a:t>
            </a:r>
            <a:r>
              <a:rPr lang="en-US" sz="2400" dirty="0" err="1"/>
              <a:t>Ser</a:t>
            </a:r>
            <a:r>
              <a:rPr lang="en-US" sz="2400" dirty="0"/>
              <a:t>/</a:t>
            </a:r>
            <a:r>
              <a:rPr lang="en-US" sz="2400" dirty="0" err="1"/>
              <a:t>Thr</a:t>
            </a:r>
            <a:r>
              <a:rPr lang="en-US" sz="2400" dirty="0"/>
              <a:t> </a:t>
            </a:r>
            <a:r>
              <a:rPr lang="en-US" sz="2400" dirty="0" err="1"/>
              <a:t>kinsases</a:t>
            </a:r>
            <a:r>
              <a:rPr lang="en-US" sz="2400" dirty="0"/>
              <a:t> and Tyr kinases in human and mouse would be dissimilar </a:t>
            </a:r>
          </a:p>
          <a:p>
            <a:pPr>
              <a:buFont typeface="Wingdings" charset="0"/>
              <a:buChar char="§"/>
            </a:pPr>
            <a:r>
              <a:rPr lang="en-US" sz="2400" dirty="0"/>
              <a:t>The machine learning approach used is sound, and found effective in other macromolecular sequence classification tasks</a:t>
            </a:r>
          </a:p>
          <a:p>
            <a:pPr>
              <a:buFont typeface="Wingdings" charset="0"/>
              <a:buChar char="§"/>
            </a:pPr>
            <a:r>
              <a:rPr lang="en-US" sz="2400" dirty="0">
                <a:solidFill>
                  <a:srgbClr val="990000"/>
                </a:solidFill>
              </a:rPr>
              <a:t>Could it be the case that the annotations returned by </a:t>
            </a:r>
            <a:r>
              <a:rPr lang="en-US" sz="2400" dirty="0" err="1">
                <a:solidFill>
                  <a:srgbClr val="990000"/>
                </a:solidFill>
              </a:rPr>
              <a:t>AmiGO</a:t>
            </a:r>
            <a:r>
              <a:rPr lang="en-US" sz="2400" dirty="0">
                <a:solidFill>
                  <a:srgbClr val="990000"/>
                </a:solidFill>
              </a:rPr>
              <a:t> for the 211 mouse protein kinases (nearly 95% of the 244 mouse protein kinases) are incorrect?</a:t>
            </a:r>
            <a:endParaRPr lang="en-US" dirty="0">
              <a:solidFill>
                <a:srgbClr val="990000"/>
              </a:solidFill>
            </a:endParaRPr>
          </a:p>
        </p:txBody>
      </p:sp>
    </p:spTree>
    <p:extLst>
      <p:ext uri="{BB962C8B-B14F-4D97-AF65-F5344CB8AC3E}">
        <p14:creationId xmlns:p14="http://schemas.microsoft.com/office/powerpoint/2010/main" val="2397544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899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899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899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0" y="609600"/>
            <a:ext cx="9144000" cy="304800"/>
          </a:xfrm>
        </p:spPr>
        <p:txBody>
          <a:bodyPr/>
          <a:lstStyle/>
          <a:p>
            <a:r>
              <a:rPr lang="en-US" sz="2600" dirty="0">
                <a:ea typeface="ＭＳ Ｐゴシック" pitchFamily="-109" charset="-128"/>
                <a:cs typeface="ＭＳ Ｐゴシック" pitchFamily="-109" charset="-128"/>
              </a:rPr>
              <a:t>Research Interests</a:t>
            </a:r>
          </a:p>
        </p:txBody>
      </p:sp>
      <p:sp>
        <p:nvSpPr>
          <p:cNvPr id="22531" name="Content Placeholder 2"/>
          <p:cNvSpPr>
            <a:spLocks noGrp="1"/>
          </p:cNvSpPr>
          <p:nvPr>
            <p:ph idx="1"/>
          </p:nvPr>
        </p:nvSpPr>
        <p:spPr>
          <a:xfrm>
            <a:off x="-19805" y="914400"/>
            <a:ext cx="9144000" cy="5029200"/>
          </a:xfrm>
        </p:spPr>
        <p:txBody>
          <a:bodyPr/>
          <a:lstStyle/>
          <a:p>
            <a:pPr>
              <a:spcBef>
                <a:spcPts val="200"/>
              </a:spcBef>
            </a:pPr>
            <a:r>
              <a:rPr lang="en-US" sz="1700" dirty="0">
                <a:solidFill>
                  <a:srgbClr val="800000"/>
                </a:solidFill>
                <a:ea typeface="ＭＳ Ｐゴシック" pitchFamily="-109" charset="-128"/>
                <a:cs typeface="ＭＳ Ｐゴシック" pitchFamily="-109" charset="-128"/>
              </a:rPr>
              <a:t>Machine learning</a:t>
            </a:r>
            <a:r>
              <a:rPr lang="en-US" sz="1700" dirty="0">
                <a:ea typeface="ＭＳ Ｐゴシック" pitchFamily="-109" charset="-128"/>
                <a:cs typeface="ＭＳ Ｐゴシック" pitchFamily="-109" charset="-128"/>
              </a:rPr>
              <a:t>: Statistical, information theoretic, linguistic and structural approaches to machine learning; learning predictive relationships  from sequential, graph-structured, multi-relational, multimodal, partially specified, partially labeled, distributed data, linked data</a:t>
            </a:r>
          </a:p>
          <a:p>
            <a:pPr>
              <a:spcBef>
                <a:spcPts val="200"/>
              </a:spcBef>
            </a:pPr>
            <a:r>
              <a:rPr lang="en-US" sz="1700" dirty="0">
                <a:solidFill>
                  <a:srgbClr val="800000"/>
                </a:solidFill>
                <a:ea typeface="ＭＳ Ｐゴシック" pitchFamily="-109" charset="-128"/>
                <a:cs typeface="ＭＳ Ｐゴシック" pitchFamily="-109" charset="-128"/>
              </a:rPr>
              <a:t>Causal Inference: </a:t>
            </a:r>
            <a:r>
              <a:rPr lang="en-US" sz="1700" dirty="0">
                <a:ea typeface="ＭＳ Ｐゴシック" pitchFamily="-109" charset="-128"/>
                <a:cs typeface="ＭＳ Ｐゴシック" pitchFamily="-109" charset="-128"/>
              </a:rPr>
              <a:t>Causal inference from disparate experimental and observational studies, causal inference from relational data, causal inference from temporal data</a:t>
            </a:r>
          </a:p>
          <a:p>
            <a:pPr>
              <a:spcBef>
                <a:spcPts val="200"/>
              </a:spcBef>
            </a:pPr>
            <a:r>
              <a:rPr lang="en-US" sz="1700" dirty="0">
                <a:solidFill>
                  <a:srgbClr val="800000"/>
                </a:solidFill>
                <a:ea typeface="ＭＳ Ｐゴシック" pitchFamily="-109" charset="-128"/>
                <a:cs typeface="ＭＳ Ｐゴシック" pitchFamily="-109" charset="-128"/>
              </a:rPr>
              <a:t>Knowledge Representation and Inference</a:t>
            </a:r>
            <a:r>
              <a:rPr lang="en-US" sz="1700" dirty="0">
                <a:ea typeface="ＭＳ Ｐゴシック" pitchFamily="-109" charset="-128"/>
                <a:cs typeface="ＭＳ Ｐゴシック" pitchFamily="-109" charset="-128"/>
              </a:rPr>
              <a:t>: Logical, probabilistic, and decision-theoretic  knowledge representation and inference; federated knowledge bases; selective information sharing; federated services; representing and reasoning about qualitative preferences</a:t>
            </a:r>
          </a:p>
          <a:p>
            <a:pPr>
              <a:spcBef>
                <a:spcPts val="200"/>
              </a:spcBef>
            </a:pPr>
            <a:r>
              <a:rPr lang="en-US" sz="1700" dirty="0">
                <a:solidFill>
                  <a:srgbClr val="800000"/>
                </a:solidFill>
                <a:ea typeface="ＭＳ Ｐゴシック" pitchFamily="-109" charset="-128"/>
                <a:cs typeface="ＭＳ Ｐゴシック" pitchFamily="-109" charset="-128"/>
              </a:rPr>
              <a:t>Applied Informatics</a:t>
            </a:r>
          </a:p>
          <a:p>
            <a:pPr lvl="1">
              <a:spcBef>
                <a:spcPts val="200"/>
              </a:spcBef>
            </a:pPr>
            <a:r>
              <a:rPr lang="en-US" sz="1700" dirty="0">
                <a:solidFill>
                  <a:srgbClr val="800000"/>
                </a:solidFill>
                <a:cs typeface="ＭＳ Ｐゴシック" pitchFamily="-109" charset="-128"/>
              </a:rPr>
              <a:t>Bioinformatics: </a:t>
            </a:r>
            <a:r>
              <a:rPr lang="en-US" sz="1700" dirty="0">
                <a:cs typeface="ＭＳ Ｐゴシック" pitchFamily="-109" charset="-128"/>
              </a:rPr>
              <a:t>Macromolecular structure and function, analysis, inference, modeling, and prediction of macromolecular (protein-protein , protein-RNA, and protein-DNA) interaction networks and interfaces, immune networks, etc.</a:t>
            </a:r>
          </a:p>
          <a:p>
            <a:pPr lvl="1">
              <a:spcBef>
                <a:spcPts val="200"/>
              </a:spcBef>
            </a:pPr>
            <a:r>
              <a:rPr lang="en-US" sz="1700" dirty="0">
                <a:solidFill>
                  <a:srgbClr val="800000"/>
                </a:solidFill>
                <a:cs typeface="ＭＳ Ｐゴシック" pitchFamily="-109" charset="-128"/>
              </a:rPr>
              <a:t>Health Informatics: </a:t>
            </a:r>
            <a:r>
              <a:rPr lang="en-US" sz="1700" dirty="0">
                <a:cs typeface="ＭＳ Ｐゴシック" pitchFamily="-109" charset="-128"/>
              </a:rPr>
              <a:t>Predictive and causal modeling of health outcomes from patient (health records, genomics, socio-economic, environmental) data</a:t>
            </a:r>
          </a:p>
          <a:p>
            <a:pPr lvl="1">
              <a:spcBef>
                <a:spcPts val="200"/>
              </a:spcBef>
            </a:pPr>
            <a:r>
              <a:rPr lang="en-US" sz="1700" dirty="0">
                <a:solidFill>
                  <a:srgbClr val="800000"/>
                </a:solidFill>
                <a:cs typeface="ＭＳ Ｐゴシック" pitchFamily="-109" charset="-128"/>
              </a:rPr>
              <a:t>Brain Informatics:  </a:t>
            </a:r>
            <a:r>
              <a:rPr lang="en-US" sz="1700" dirty="0">
                <a:cs typeface="ＭＳ Ｐゴシック" pitchFamily="-109" charset="-128"/>
              </a:rPr>
              <a:t>Modeling and analysis of structure and dynamics of brain networks  from fMRI data </a:t>
            </a:r>
          </a:p>
          <a:p>
            <a:pPr>
              <a:spcBef>
                <a:spcPts val="200"/>
              </a:spcBef>
            </a:pPr>
            <a:r>
              <a:rPr lang="en-US" sz="1700" dirty="0">
                <a:solidFill>
                  <a:srgbClr val="800000"/>
                </a:solidFill>
                <a:ea typeface="ＭＳ Ｐゴシック" pitchFamily="-109" charset="-128"/>
                <a:cs typeface="ＭＳ Ｐゴシック" pitchFamily="-109" charset="-128"/>
              </a:rPr>
              <a:t>Algorithmic Discovery</a:t>
            </a:r>
            <a:r>
              <a:rPr lang="en-US" sz="1700" dirty="0">
                <a:ea typeface="ＭＳ Ｐゴシック" pitchFamily="-109" charset="-128"/>
                <a:cs typeface="ＭＳ Ｐゴシック" pitchFamily="-109" charset="-128"/>
              </a:rPr>
              <a:t>: </a:t>
            </a:r>
          </a:p>
          <a:p>
            <a:pPr lvl="1">
              <a:spcBef>
                <a:spcPts val="200"/>
              </a:spcBef>
            </a:pPr>
            <a:r>
              <a:rPr lang="en-US" sz="1700" dirty="0">
                <a:cs typeface="ＭＳ Ｐゴシック" pitchFamily="-109" charset="-128"/>
              </a:rPr>
              <a:t>Algorithmic abstractions of scientific domains</a:t>
            </a:r>
          </a:p>
          <a:p>
            <a:pPr lvl="1">
              <a:spcBef>
                <a:spcPts val="200"/>
              </a:spcBef>
            </a:pPr>
            <a:r>
              <a:rPr lang="en-US" sz="1700" dirty="0">
                <a:cs typeface="ＭＳ Ｐゴシック" pitchFamily="-109" charset="-128"/>
              </a:rPr>
              <a:t>Representations of scientific artifacts (experiments, data, models, assumptions, hypotheses, theories </a:t>
            </a:r>
            <a:r>
              <a:rPr lang="mr-IN" sz="1700" dirty="0">
                <a:cs typeface="ＭＳ Ｐゴシック" pitchFamily="-109" charset="-128"/>
              </a:rPr>
              <a:t>…</a:t>
            </a:r>
            <a:r>
              <a:rPr lang="en-US" sz="1700" dirty="0">
                <a:cs typeface="ＭＳ Ｐゴシック" pitchFamily="-109" charset="-128"/>
              </a:rPr>
              <a:t>)</a:t>
            </a:r>
          </a:p>
        </p:txBody>
      </p:sp>
      <p:sp>
        <p:nvSpPr>
          <p:cNvPr id="22532" name="Footer Placeholder 3"/>
          <p:cNvSpPr>
            <a:spLocks noGrp="1"/>
          </p:cNvSpPr>
          <p:nvPr>
            <p:ph type="ftr" sz="quarter" idx="10"/>
          </p:nvPr>
        </p:nvSpPr>
        <p:spPr/>
        <p:txBody>
          <a:bodyPr/>
          <a:lstStyle/>
          <a:p>
            <a:r>
              <a:rPr lang="en-US" smtClean="0">
                <a:latin typeface="Times New Roman" pitchFamily="-109" charset="0"/>
                <a:ea typeface="Times New Roman" pitchFamily="-109" charset="0"/>
                <a:cs typeface="Times New Roman" pitchFamily="-109" charset="0"/>
              </a:rPr>
              <a:t>Reproducible Computational Research, Vasant Honavar</a:t>
            </a:r>
            <a:endParaRPr lang="en-US" smtClean="0">
              <a:latin typeface="Times New Roman" pitchFamily="-109" charset="0"/>
              <a:ea typeface="Times New Roman" pitchFamily="-109" charset="0"/>
              <a:cs typeface="Times New Roman" pitchFamily="-109" charset="0"/>
            </a:endParaRPr>
          </a:p>
        </p:txBody>
      </p:sp>
    </p:spTree>
    <p:extLst>
      <p:ext uri="{BB962C8B-B14F-4D97-AF65-F5344CB8AC3E}">
        <p14:creationId xmlns:p14="http://schemas.microsoft.com/office/powerpoint/2010/main" val="3507232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92002" name="Rectangle 2"/>
          <p:cNvSpPr>
            <a:spLocks noGrp="1" noChangeArrowheads="1"/>
          </p:cNvSpPr>
          <p:nvPr>
            <p:ph type="title"/>
          </p:nvPr>
        </p:nvSpPr>
        <p:spPr/>
        <p:txBody>
          <a:bodyPr/>
          <a:lstStyle/>
          <a:p>
            <a:r>
              <a:rPr lang="en-US" sz="2800" dirty="0"/>
              <a:t>Following up</a:t>
            </a:r>
          </a:p>
        </p:txBody>
      </p:sp>
      <p:sp>
        <p:nvSpPr>
          <p:cNvPr id="1792003" name="Rectangle 3"/>
          <p:cNvSpPr>
            <a:spLocks noGrp="1" noChangeArrowheads="1"/>
          </p:cNvSpPr>
          <p:nvPr>
            <p:ph type="body" idx="1"/>
          </p:nvPr>
        </p:nvSpPr>
        <p:spPr/>
        <p:txBody>
          <a:bodyPr/>
          <a:lstStyle/>
          <a:p>
            <a:pPr>
              <a:lnSpc>
                <a:spcPct val="105000"/>
              </a:lnSpc>
              <a:buFont typeface="Wingdings" charset="0"/>
              <a:buChar char="§"/>
            </a:pPr>
            <a:r>
              <a:rPr lang="en-US" sz="2400" dirty="0"/>
              <a:t>To the best of our knowledge, the problematic mouse kinase annotations with RCA evidence code </a:t>
            </a:r>
          </a:p>
          <a:p>
            <a:pPr lvl="1">
              <a:lnSpc>
                <a:spcPct val="105000"/>
              </a:lnSpc>
              <a:buFont typeface="Wingdings" charset="0"/>
              <a:buChar char="§"/>
            </a:pPr>
            <a:r>
              <a:rPr lang="en-US" sz="2400" dirty="0"/>
              <a:t>Came from Okazaki et al, Nature, 420, 563-573, 2002</a:t>
            </a:r>
          </a:p>
          <a:p>
            <a:pPr lvl="1">
              <a:lnSpc>
                <a:spcPct val="105000"/>
              </a:lnSpc>
              <a:buFont typeface="Wingdings" charset="0"/>
              <a:buChar char="§"/>
            </a:pPr>
            <a:r>
              <a:rPr lang="en-US" sz="2400" dirty="0"/>
              <a:t>Were propagated to MGI through the Fantom2 (Functional Annotation of Mouse) Database</a:t>
            </a:r>
          </a:p>
          <a:p>
            <a:pPr lvl="1">
              <a:lnSpc>
                <a:spcPct val="105000"/>
              </a:lnSpc>
              <a:buFont typeface="Wingdings" charset="0"/>
              <a:buChar char="§"/>
            </a:pPr>
            <a:r>
              <a:rPr lang="en-US" sz="2400" dirty="0"/>
              <a:t>And from MGI to </a:t>
            </a:r>
            <a:r>
              <a:rPr lang="en-US" sz="2400" dirty="0" err="1"/>
              <a:t>AmiGO</a:t>
            </a:r>
            <a:endParaRPr lang="en-US" sz="2400" dirty="0"/>
          </a:p>
          <a:p>
            <a:pPr>
              <a:lnSpc>
                <a:spcPct val="105000"/>
              </a:lnSpc>
              <a:buFont typeface="Wingdings" charset="0"/>
              <a:buChar char="§"/>
            </a:pPr>
            <a:r>
              <a:rPr lang="en-US" sz="2400" dirty="0"/>
              <a:t>Examination of GO annotation is often the first step in many high throughput studies e.g., gene expression analysis</a:t>
            </a:r>
          </a:p>
          <a:p>
            <a:pPr>
              <a:lnSpc>
                <a:spcPct val="105000"/>
              </a:lnSpc>
              <a:buFont typeface="Wingdings" charset="0"/>
              <a:buChar char="§"/>
            </a:pPr>
            <a:r>
              <a:rPr lang="en-US" sz="2400" dirty="0"/>
              <a:t>Question: </a:t>
            </a:r>
            <a:r>
              <a:rPr lang="en-US" sz="2400" dirty="0">
                <a:solidFill>
                  <a:srgbClr val="800000"/>
                </a:solidFill>
              </a:rPr>
              <a:t>How far did these annotations propagate?</a:t>
            </a:r>
          </a:p>
          <a:p>
            <a:pPr lvl="1">
              <a:lnSpc>
                <a:spcPct val="105000"/>
              </a:lnSpc>
              <a:buFont typeface="Wingdings" charset="0"/>
              <a:buChar char="§"/>
            </a:pPr>
            <a:endParaRPr lang="en-US" sz="2400" dirty="0">
              <a:solidFill>
                <a:srgbClr val="800000"/>
              </a:solidFill>
            </a:endParaRPr>
          </a:p>
          <a:p>
            <a:pPr>
              <a:lnSpc>
                <a:spcPct val="90000"/>
              </a:lnSpc>
            </a:pPr>
            <a:endParaRPr lang="en-US" sz="2400" dirty="0"/>
          </a:p>
        </p:txBody>
      </p:sp>
    </p:spTree>
    <p:extLst>
      <p:ext uri="{BB962C8B-B14F-4D97-AF65-F5344CB8AC3E}">
        <p14:creationId xmlns:p14="http://schemas.microsoft.com/office/powerpoint/2010/main" val="148656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2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920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9200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0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9200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920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94050" name="Rectangle 2"/>
          <p:cNvSpPr>
            <a:spLocks noGrp="1" noChangeArrowheads="1"/>
          </p:cNvSpPr>
          <p:nvPr>
            <p:ph type="title"/>
          </p:nvPr>
        </p:nvSpPr>
        <p:spPr/>
        <p:txBody>
          <a:bodyPr/>
          <a:lstStyle/>
          <a:p>
            <a:r>
              <a:rPr lang="en-US" sz="2800" dirty="0"/>
              <a:t>Following up</a:t>
            </a:r>
          </a:p>
        </p:txBody>
      </p:sp>
      <p:sp>
        <p:nvSpPr>
          <p:cNvPr id="1794051" name="Rectangle 3"/>
          <p:cNvSpPr>
            <a:spLocks noGrp="1" noChangeArrowheads="1"/>
          </p:cNvSpPr>
          <p:nvPr>
            <p:ph type="body" idx="1"/>
          </p:nvPr>
        </p:nvSpPr>
        <p:spPr>
          <a:xfrm>
            <a:off x="228600" y="1066800"/>
            <a:ext cx="8915400" cy="4953000"/>
          </a:xfrm>
        </p:spPr>
        <p:txBody>
          <a:bodyPr/>
          <a:lstStyle/>
          <a:p>
            <a:pPr>
              <a:lnSpc>
                <a:spcPct val="105000"/>
              </a:lnSpc>
              <a:spcBef>
                <a:spcPct val="0"/>
              </a:spcBef>
              <a:buFont typeface="Wingdings" charset="0"/>
              <a:buChar char="§"/>
            </a:pPr>
            <a:r>
              <a:rPr lang="en-US" sz="2400" dirty="0"/>
              <a:t>136</a:t>
            </a:r>
            <a:r>
              <a:rPr lang="en-US" sz="2400" b="1" dirty="0"/>
              <a:t> </a:t>
            </a:r>
            <a:r>
              <a:rPr lang="en-US" sz="2400" dirty="0"/>
              <a:t>rat protein kinase annotations from </a:t>
            </a:r>
            <a:r>
              <a:rPr lang="en-US" sz="2400" dirty="0" err="1"/>
              <a:t>AmiGO</a:t>
            </a:r>
            <a:r>
              <a:rPr lang="en-US" sz="2400" dirty="0"/>
              <a:t> had:</a:t>
            </a:r>
          </a:p>
          <a:p>
            <a:pPr lvl="1">
              <a:lnSpc>
                <a:spcPct val="105000"/>
              </a:lnSpc>
              <a:spcBef>
                <a:spcPct val="0"/>
              </a:spcBef>
              <a:buFont typeface="Wingdings" charset="0"/>
              <a:buChar char="§"/>
            </a:pPr>
            <a:r>
              <a:rPr lang="en-US" sz="2400" dirty="0"/>
              <a:t>ISS - </a:t>
            </a:r>
            <a:r>
              <a:rPr lang="en-US" sz="2400" dirty="0">
                <a:solidFill>
                  <a:srgbClr val="800000"/>
                </a:solidFill>
              </a:rPr>
              <a:t>inferred based on sequence or structural similarity-</a:t>
            </a:r>
            <a:r>
              <a:rPr lang="en-US" sz="2400" dirty="0"/>
              <a:t>  evidence code </a:t>
            </a:r>
          </a:p>
          <a:p>
            <a:pPr lvl="1">
              <a:lnSpc>
                <a:spcPct val="105000"/>
              </a:lnSpc>
              <a:spcBef>
                <a:spcPct val="0"/>
              </a:spcBef>
              <a:buFont typeface="Wingdings" charset="0"/>
              <a:buChar char="§"/>
            </a:pPr>
            <a:r>
              <a:rPr lang="en-US" sz="2400" dirty="0">
                <a:solidFill>
                  <a:srgbClr val="990000"/>
                </a:solidFill>
              </a:rPr>
              <a:t>Functions assigned based on some of the 201 potentially incorrectly annotated mouse proteins</a:t>
            </a:r>
          </a:p>
          <a:p>
            <a:pPr lvl="2">
              <a:lnSpc>
                <a:spcPct val="105000"/>
              </a:lnSpc>
              <a:spcBef>
                <a:spcPct val="0"/>
              </a:spcBef>
              <a:buFont typeface="Wingdings" charset="0"/>
              <a:buChar char="§"/>
            </a:pPr>
            <a:r>
              <a:rPr lang="en-US" dirty="0"/>
              <a:t>94 </a:t>
            </a:r>
            <a:r>
              <a:rPr lang="en-US" dirty="0" err="1"/>
              <a:t>Ser</a:t>
            </a:r>
            <a:r>
              <a:rPr lang="en-US" dirty="0"/>
              <a:t>/</a:t>
            </a:r>
            <a:r>
              <a:rPr lang="en-US" dirty="0" err="1"/>
              <a:t>Thr</a:t>
            </a:r>
            <a:r>
              <a:rPr lang="en-US" dirty="0"/>
              <a:t> kinase proteins mislabeled as either a Tyr kinase or dual specific</a:t>
            </a:r>
          </a:p>
          <a:p>
            <a:pPr lvl="2">
              <a:lnSpc>
                <a:spcPct val="105000"/>
              </a:lnSpc>
              <a:spcBef>
                <a:spcPct val="0"/>
              </a:spcBef>
              <a:buFont typeface="Wingdings" charset="0"/>
              <a:buChar char="§"/>
            </a:pPr>
            <a:r>
              <a:rPr lang="en-US" dirty="0"/>
              <a:t>42 Tyr kinase proteins mislabeled as a </a:t>
            </a:r>
            <a:r>
              <a:rPr lang="en-US" dirty="0" err="1"/>
              <a:t>Ser</a:t>
            </a:r>
            <a:r>
              <a:rPr lang="en-US" dirty="0"/>
              <a:t>/</a:t>
            </a:r>
            <a:r>
              <a:rPr lang="en-US" dirty="0" err="1"/>
              <a:t>Thr</a:t>
            </a:r>
            <a:r>
              <a:rPr lang="en-US" dirty="0"/>
              <a:t> kinase or a dual specific</a:t>
            </a:r>
          </a:p>
          <a:p>
            <a:pPr>
              <a:lnSpc>
                <a:spcPct val="105000"/>
              </a:lnSpc>
              <a:spcBef>
                <a:spcPct val="0"/>
              </a:spcBef>
              <a:buFont typeface="Wingdings" charset="0"/>
              <a:buChar char="§"/>
            </a:pPr>
            <a:r>
              <a:rPr lang="en-US" sz="2400" dirty="0">
                <a:solidFill>
                  <a:srgbClr val="990000"/>
                </a:solidFill>
              </a:rPr>
              <a:t>201 mouse and 136 rat protein kinase annotations are probably incorrect!</a:t>
            </a:r>
          </a:p>
          <a:p>
            <a:pPr>
              <a:lnSpc>
                <a:spcPct val="105000"/>
              </a:lnSpc>
              <a:spcBef>
                <a:spcPct val="0"/>
              </a:spcBef>
              <a:buFont typeface="Wingdings" charset="0"/>
              <a:buChar char="§"/>
            </a:pPr>
            <a:r>
              <a:rPr lang="en-US" sz="2400" dirty="0">
                <a:solidFill>
                  <a:srgbClr val="990000"/>
                </a:solidFill>
              </a:rPr>
              <a:t>Not to mention annotations of other kinases and analyses that relied on these erroneous annotations!</a:t>
            </a:r>
          </a:p>
        </p:txBody>
      </p:sp>
    </p:spTree>
    <p:extLst>
      <p:ext uri="{BB962C8B-B14F-4D97-AF65-F5344CB8AC3E}">
        <p14:creationId xmlns:p14="http://schemas.microsoft.com/office/powerpoint/2010/main" val="1658021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40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405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9405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9405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40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9405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94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96098" name="Rectangle 2"/>
          <p:cNvSpPr>
            <a:spLocks noGrp="1" noChangeArrowheads="1"/>
          </p:cNvSpPr>
          <p:nvPr>
            <p:ph type="title"/>
          </p:nvPr>
        </p:nvSpPr>
        <p:spPr>
          <a:xfrm>
            <a:off x="0" y="838200"/>
            <a:ext cx="9296400" cy="655638"/>
          </a:xfrm>
        </p:spPr>
        <p:txBody>
          <a:bodyPr/>
          <a:lstStyle/>
          <a:p>
            <a:r>
              <a:rPr lang="en-US" sz="2800" dirty="0"/>
              <a:t>Conclusions: Detecting Annotation Errors </a:t>
            </a:r>
            <a:br>
              <a:rPr lang="en-US" sz="2800" dirty="0"/>
            </a:br>
            <a:r>
              <a:rPr lang="en-US" sz="2800" dirty="0"/>
              <a:t>Using Machine Learning</a:t>
            </a:r>
          </a:p>
        </p:txBody>
      </p:sp>
      <p:sp>
        <p:nvSpPr>
          <p:cNvPr id="1796099" name="Rectangle 3"/>
          <p:cNvSpPr>
            <a:spLocks noGrp="1" noChangeArrowheads="1"/>
          </p:cNvSpPr>
          <p:nvPr>
            <p:ph type="body" idx="1"/>
          </p:nvPr>
        </p:nvSpPr>
        <p:spPr>
          <a:xfrm>
            <a:off x="304800" y="1676400"/>
            <a:ext cx="8839200" cy="5181600"/>
          </a:xfrm>
        </p:spPr>
        <p:txBody>
          <a:bodyPr/>
          <a:lstStyle/>
          <a:p>
            <a:pPr>
              <a:buFont typeface="Wingdings" charset="0"/>
              <a:buChar char="§"/>
            </a:pPr>
            <a:r>
              <a:rPr lang="en-US" sz="2400" dirty="0"/>
              <a:t>The apparent </a:t>
            </a:r>
            <a:r>
              <a:rPr lang="en-US" sz="2400" i="1" dirty="0"/>
              <a:t>failure </a:t>
            </a:r>
            <a:r>
              <a:rPr lang="en-US" sz="2400" dirty="0"/>
              <a:t>of a machine learning approach helped us discover potential errors in annotations </a:t>
            </a:r>
          </a:p>
          <a:p>
            <a:pPr>
              <a:buFont typeface="Wingdings" charset="0"/>
              <a:buChar char="§"/>
            </a:pPr>
            <a:r>
              <a:rPr lang="en-US" sz="2400" dirty="0">
                <a:solidFill>
                  <a:srgbClr val="800000"/>
                </a:solidFill>
              </a:rPr>
              <a:t>Our discovery further underscores the need for better procedures for </a:t>
            </a:r>
          </a:p>
          <a:p>
            <a:pPr lvl="1">
              <a:buFont typeface="Wingdings" charset="0"/>
              <a:buChar char="§"/>
            </a:pPr>
            <a:r>
              <a:rPr lang="en-US" sz="2400" dirty="0">
                <a:solidFill>
                  <a:srgbClr val="800000"/>
                </a:solidFill>
              </a:rPr>
              <a:t>Multiple checks for consistency of annotations – especially in the case of annotations with RCA and ISS evidence codes</a:t>
            </a:r>
          </a:p>
          <a:p>
            <a:pPr lvl="1">
              <a:buFont typeface="Wingdings" charset="0"/>
              <a:buChar char="§"/>
            </a:pPr>
            <a:r>
              <a:rPr lang="en-US" sz="2400" dirty="0">
                <a:solidFill>
                  <a:srgbClr val="800000"/>
                </a:solidFill>
              </a:rPr>
              <a:t>Better methods for tracking propagation of annotations across </a:t>
            </a:r>
            <a:r>
              <a:rPr lang="en-US" sz="2400" dirty="0" smtClean="0">
                <a:solidFill>
                  <a:srgbClr val="800000"/>
                </a:solidFill>
              </a:rPr>
              <a:t>databases</a:t>
            </a:r>
          </a:p>
          <a:p>
            <a:pPr lvl="1">
              <a:buFont typeface="Wingdings" charset="0"/>
              <a:buChar char="§"/>
            </a:pPr>
            <a:r>
              <a:rPr lang="en-US" sz="2400" dirty="0" smtClean="0">
                <a:solidFill>
                  <a:srgbClr val="800000"/>
                </a:solidFill>
              </a:rPr>
              <a:t>Reproducible (and correctible) computational workflows</a:t>
            </a:r>
            <a:endParaRPr lang="en-US" sz="2400" dirty="0">
              <a:solidFill>
                <a:srgbClr val="800000"/>
              </a:solidFill>
            </a:endParaRPr>
          </a:p>
          <a:p>
            <a:pPr>
              <a:buFont typeface="Wingdings" charset="0"/>
              <a:buChar char="§"/>
            </a:pPr>
            <a:r>
              <a:rPr lang="en-US" sz="2400" dirty="0"/>
              <a:t>The erroneous mouse kinase annotations were traced to errors in annotation scripts used and have since been fixed</a:t>
            </a:r>
            <a:r>
              <a:rPr lang="en-US" sz="2800" dirty="0"/>
              <a:t> by the MGI </a:t>
            </a:r>
            <a:r>
              <a:rPr lang="en-US" sz="2800" dirty="0">
                <a:sym typeface="Wingdings" charset="0"/>
              </a:rPr>
              <a:t></a:t>
            </a:r>
            <a:endParaRPr lang="en-US" sz="2800" dirty="0"/>
          </a:p>
        </p:txBody>
      </p:sp>
    </p:spTree>
    <p:extLst>
      <p:ext uri="{BB962C8B-B14F-4D97-AF65-F5344CB8AC3E}">
        <p14:creationId xmlns:p14="http://schemas.microsoft.com/office/powerpoint/2010/main" val="305297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6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9609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60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60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609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960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3571649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Reproducibility crisis</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pic>
        <p:nvPicPr>
          <p:cNvPr id="5" name="Immagine 6"/>
          <p:cNvPicPr>
            <a:picLocks noChangeAspect="1"/>
          </p:cNvPicPr>
          <p:nvPr/>
        </p:nvPicPr>
        <p:blipFill>
          <a:blip r:embed="rId2"/>
          <a:stretch>
            <a:fillRect/>
          </a:stretch>
        </p:blipFill>
        <p:spPr>
          <a:xfrm>
            <a:off x="762000" y="1219200"/>
            <a:ext cx="7793533" cy="5455873"/>
          </a:xfrm>
          <a:prstGeom prst="rect">
            <a:avLst/>
          </a:prstGeom>
        </p:spPr>
      </p:pic>
    </p:spTree>
    <p:extLst>
      <p:ext uri="{BB962C8B-B14F-4D97-AF65-F5344CB8AC3E}">
        <p14:creationId xmlns:p14="http://schemas.microsoft.com/office/powerpoint/2010/main" val="385356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Reproducibility crisis</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pic>
        <p:nvPicPr>
          <p:cNvPr id="5" name="Picture 2" descr="microarray_ioannidis.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6219401" cy="298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212156"/>
            <a:ext cx="2590800" cy="533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1008" y="4648200"/>
            <a:ext cx="5846392" cy="1938992"/>
          </a:xfrm>
          <a:prstGeom prst="rect">
            <a:avLst/>
          </a:prstGeom>
          <a:noFill/>
        </p:spPr>
        <p:txBody>
          <a:bodyPr wrap="square" rtlCol="0">
            <a:spAutoFit/>
          </a:bodyPr>
          <a:lstStyle/>
          <a:p>
            <a:pPr marL="342900" indent="-342900" algn="l" eaLnBrk="1" hangingPunct="1">
              <a:buFont typeface="Arial"/>
              <a:buChar char="•"/>
            </a:pPr>
            <a:r>
              <a:rPr lang="en-US" altLang="it-IT" i="0" dirty="0">
                <a:latin typeface="Calibri"/>
                <a:ea typeface="MS PGothic" panose="020B0600070205080204" pitchFamily="34" charset="-128"/>
                <a:cs typeface="Calibri"/>
              </a:rPr>
              <a:t>More retractions: </a:t>
            </a:r>
          </a:p>
          <a:p>
            <a:pPr marL="342900" indent="-342900" algn="l">
              <a:buFont typeface="Arial"/>
              <a:buChar char="•"/>
            </a:pPr>
            <a:r>
              <a:rPr lang="en-US" altLang="it-IT" i="0" dirty="0">
                <a:latin typeface="Calibri"/>
                <a:ea typeface="MS PGothic" panose="020B0600070205080204" pitchFamily="34" charset="-128"/>
                <a:cs typeface="Calibri"/>
              </a:rPr>
              <a:t>&gt;15x increase in the last 10 years</a:t>
            </a:r>
          </a:p>
          <a:p>
            <a:pPr marL="342900" indent="-342900" algn="l">
              <a:buFont typeface="Arial"/>
              <a:buChar char="•"/>
            </a:pPr>
            <a:r>
              <a:rPr lang="en-US" altLang="it-IT" i="0" dirty="0">
                <a:latin typeface="Calibri"/>
                <a:ea typeface="MS PGothic" panose="020B0600070205080204" pitchFamily="34" charset="-128"/>
                <a:cs typeface="Calibri"/>
              </a:rPr>
              <a:t>At current rate, by 2045 as many papers </a:t>
            </a:r>
            <a:r>
              <a:rPr lang="en-US" altLang="it-IT" i="0" dirty="0" smtClean="0">
                <a:latin typeface="Calibri"/>
                <a:ea typeface="MS PGothic" panose="020B0600070205080204" pitchFamily="34" charset="-128"/>
                <a:cs typeface="Calibri"/>
              </a:rPr>
              <a:t> </a:t>
            </a:r>
            <a:r>
              <a:rPr lang="en-US" altLang="it-IT" i="0" dirty="0">
                <a:latin typeface="Calibri"/>
                <a:ea typeface="MS PGothic" panose="020B0600070205080204" pitchFamily="34" charset="-128"/>
                <a:cs typeface="Calibri"/>
              </a:rPr>
              <a:t>published as retracted</a:t>
            </a:r>
          </a:p>
          <a:p>
            <a:pPr marL="342900" indent="-342900" algn="l">
              <a:buFont typeface="Arial"/>
              <a:buChar char="•"/>
            </a:pPr>
            <a:endParaRPr lang="en-US" dirty="0"/>
          </a:p>
        </p:txBody>
      </p:sp>
    </p:spTree>
    <p:extLst>
      <p:ext uri="{BB962C8B-B14F-4D97-AF65-F5344CB8AC3E}">
        <p14:creationId xmlns:p14="http://schemas.microsoft.com/office/powerpoint/2010/main" val="2140118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6408737" cy="5184775"/>
          </a:xfrm>
          <a:prstGeom prst="rect">
            <a:avLst/>
          </a:prstGeom>
          <a:noFill/>
          <a:extLst>
            <a:ext uri="{909E8E84-426E-40dd-AFC4-6F175D3DCCD1}">
              <a14:hiddenFill xmlns:a14="http://schemas.microsoft.com/office/drawing/2010/main">
                <a:solidFill>
                  <a:srgbClr val="FFFFFF"/>
                </a:solidFill>
              </a14:hiddenFill>
            </a:ext>
          </a:extLst>
        </p:spPr>
      </p:pic>
      <p:sp>
        <p:nvSpPr>
          <p:cNvPr id="63493" name="Text Box 5"/>
          <p:cNvSpPr txBox="1">
            <a:spLocks noChangeArrowheads="1"/>
          </p:cNvSpPr>
          <p:nvPr/>
        </p:nvSpPr>
        <p:spPr bwMode="auto">
          <a:xfrm>
            <a:off x="-148631" y="6019800"/>
            <a:ext cx="9296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spcBef>
                <a:spcPct val="50000"/>
              </a:spcBef>
              <a:buClrTx/>
            </a:pPr>
            <a:r>
              <a:rPr lang="bg-BG" sz="1600" i="0" dirty="0" smtClean="0">
                <a:solidFill>
                  <a:srgbClr val="000000"/>
                </a:solidFill>
                <a:latin typeface="Calibri"/>
                <a:cs typeface="Calibri"/>
              </a:rPr>
              <a:t>Baker</a:t>
            </a:r>
            <a:r>
              <a:rPr lang="bg-BG" sz="1600" i="0" dirty="0">
                <a:solidFill>
                  <a:srgbClr val="000000"/>
                </a:solidFill>
                <a:latin typeface="Calibri"/>
                <a:cs typeface="Calibri"/>
              </a:rPr>
              <a:t>, M. (2016). 1,500 scientists lift the lid on reproducibility. Nature,533(7604), 452-454. </a:t>
            </a:r>
          </a:p>
        </p:txBody>
      </p:sp>
      <p:sp>
        <p:nvSpPr>
          <p:cNvPr id="63494" name="Text Box 6"/>
          <p:cNvSpPr txBox="1">
            <a:spLocks noChangeArrowheads="1"/>
          </p:cNvSpPr>
          <p:nvPr/>
        </p:nvSpPr>
        <p:spPr bwMode="auto">
          <a:xfrm>
            <a:off x="7956550" y="5013325"/>
            <a:ext cx="43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buClrTx/>
            </a:pPr>
            <a:r>
              <a:rPr lang="bg-BG">
                <a:solidFill>
                  <a:srgbClr val="FFCC00"/>
                </a:solidFill>
                <a:latin typeface="Times New Roman" charset="0"/>
              </a:rPr>
              <a:t>*</a:t>
            </a: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dirty="0"/>
          </a:p>
        </p:txBody>
      </p:sp>
    </p:spTree>
    <p:extLst>
      <p:ext uri="{BB962C8B-B14F-4D97-AF65-F5344CB8AC3E}">
        <p14:creationId xmlns:p14="http://schemas.microsoft.com/office/powerpoint/2010/main" val="392386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1403350" y="2349500"/>
            <a:ext cx="7010400" cy="2895600"/>
          </a:xfrm>
        </p:spPr>
        <p:txBody>
          <a:bodyPr/>
          <a:lstStyle/>
          <a:p>
            <a:pPr>
              <a:lnSpc>
                <a:spcPct val="90000"/>
              </a:lnSpc>
              <a:buFontTx/>
              <a:buNone/>
            </a:pPr>
            <a:endParaRPr lang="en-US">
              <a:latin typeface="Arial" charset="0"/>
            </a:endParaRPr>
          </a:p>
          <a:p>
            <a:pPr>
              <a:lnSpc>
                <a:spcPct val="90000"/>
              </a:lnSpc>
              <a:buFontTx/>
              <a:buNone/>
            </a:pPr>
            <a:endParaRPr lang="en-US">
              <a:latin typeface="Arial" charset="0"/>
            </a:endParaRPr>
          </a:p>
          <a:p>
            <a:pPr>
              <a:lnSpc>
                <a:spcPct val="90000"/>
              </a:lnSpc>
              <a:buFontTx/>
              <a:buNone/>
            </a:pPr>
            <a:endParaRPr lang="en-US">
              <a:latin typeface="Arial" charset="0"/>
            </a:endParaRPr>
          </a:p>
          <a:p>
            <a:pPr>
              <a:lnSpc>
                <a:spcPct val="90000"/>
              </a:lnSpc>
              <a:buFontTx/>
              <a:buNone/>
            </a:pPr>
            <a:endParaRPr lang="en-US">
              <a:latin typeface="Arial" charset="0"/>
            </a:endParaRPr>
          </a:p>
          <a:p>
            <a:pPr>
              <a:lnSpc>
                <a:spcPct val="90000"/>
              </a:lnSpc>
              <a:buFontTx/>
              <a:buNone/>
            </a:pPr>
            <a:r>
              <a:rPr lang="en-US">
                <a:latin typeface="Arial" charset="0"/>
              </a:rPr>
              <a:t>                                                        </a:t>
            </a:r>
            <a:r>
              <a:rPr lang="bg-BG">
                <a:latin typeface="Arial" charset="0"/>
              </a:rPr>
              <a:t> </a:t>
            </a:r>
            <a:r>
              <a:rPr lang="en-US">
                <a:latin typeface="Arial" charset="0"/>
              </a:rPr>
              <a:t>  *</a:t>
            </a:r>
            <a:endParaRPr lang="bg-BG">
              <a:latin typeface="Arial" charset="0"/>
            </a:endParaRP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480175" cy="4681538"/>
          </a:xfrm>
          <a:prstGeom prst="rect">
            <a:avLst/>
          </a:prstGeom>
          <a:noFill/>
          <a:extLst>
            <a:ext uri="{909E8E84-426E-40dd-AFC4-6F175D3DCCD1}">
              <a14:hiddenFill xmlns:a14="http://schemas.microsoft.com/office/drawing/2010/main">
                <a:solidFill>
                  <a:srgbClr val="FFFFFF"/>
                </a:solidFill>
              </a14:hiddenFill>
            </a:ext>
          </a:extLst>
        </p:spPr>
      </p:pic>
      <p:sp>
        <p:nvSpPr>
          <p:cNvPr id="62469" name="Text Box 5"/>
          <p:cNvSpPr txBox="1">
            <a:spLocks noChangeArrowheads="1"/>
          </p:cNvSpPr>
          <p:nvPr/>
        </p:nvSpPr>
        <p:spPr bwMode="auto">
          <a:xfrm>
            <a:off x="152400" y="5805488"/>
            <a:ext cx="82359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spcBef>
                <a:spcPct val="50000"/>
              </a:spcBef>
              <a:buClrTx/>
            </a:pPr>
            <a:r>
              <a:rPr lang="bg-BG" sz="1600" i="0" dirty="0" smtClean="0">
                <a:solidFill>
                  <a:srgbClr val="000000"/>
                </a:solidFill>
                <a:latin typeface="Calibri"/>
                <a:cs typeface="Calibri"/>
              </a:rPr>
              <a:t>Baker</a:t>
            </a:r>
            <a:r>
              <a:rPr lang="bg-BG" sz="1600" i="0" dirty="0">
                <a:solidFill>
                  <a:srgbClr val="000000"/>
                </a:solidFill>
                <a:latin typeface="Calibri"/>
                <a:cs typeface="Calibri"/>
              </a:rPr>
              <a:t>, M. (2016). 1,500 scientists lift the lid on reproducibility. Nature,533(7604), 452-454. </a:t>
            </a: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1165919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3200" dirty="0" smtClean="0"/>
              <a:t>On scientific practice</a:t>
            </a:r>
            <a:endParaRPr lang="en-US" sz="3200" dirty="0"/>
          </a:p>
        </p:txBody>
      </p:sp>
      <p:sp>
        <p:nvSpPr>
          <p:cNvPr id="6147" name="Rectangle 3"/>
          <p:cNvSpPr>
            <a:spLocks noGrp="1" noChangeArrowheads="1"/>
          </p:cNvSpPr>
          <p:nvPr>
            <p:ph type="body" idx="1"/>
          </p:nvPr>
        </p:nvSpPr>
        <p:spPr>
          <a:xfrm>
            <a:off x="228600" y="1600200"/>
            <a:ext cx="8763000" cy="4495800"/>
          </a:xfrm>
        </p:spPr>
        <p:txBody>
          <a:bodyPr/>
          <a:lstStyle/>
          <a:p>
            <a:pPr>
              <a:lnSpc>
                <a:spcPct val="80000"/>
              </a:lnSpc>
            </a:pPr>
            <a:r>
              <a:rPr lang="en-US" sz="2800" dirty="0" smtClean="0"/>
              <a:t>Science </a:t>
            </a:r>
            <a:r>
              <a:rPr lang="en-US" sz="2800" dirty="0"/>
              <a:t>is the systematic enterprise of gathering knowledge about the universe and organizing and condensing that knowledge into testable laws and theories. </a:t>
            </a:r>
            <a:endParaRPr lang="en-US" sz="2800" dirty="0" smtClean="0"/>
          </a:p>
          <a:p>
            <a:pPr>
              <a:lnSpc>
                <a:spcPct val="80000"/>
              </a:lnSpc>
            </a:pPr>
            <a:r>
              <a:rPr lang="en-US" sz="2800" dirty="0" smtClean="0"/>
              <a:t>The </a:t>
            </a:r>
            <a:r>
              <a:rPr lang="en-US" sz="2800" dirty="0"/>
              <a:t>success and credibility of science are anchored in the willingness of </a:t>
            </a:r>
            <a:r>
              <a:rPr lang="en-US" sz="2800" dirty="0" smtClean="0"/>
              <a:t>scientists </a:t>
            </a:r>
            <a:r>
              <a:rPr lang="en-US" sz="2800" dirty="0" smtClean="0">
                <a:solidFill>
                  <a:srgbClr val="B9012D"/>
                </a:solidFill>
              </a:rPr>
              <a:t>independent </a:t>
            </a:r>
            <a:r>
              <a:rPr lang="en-US" sz="2800" dirty="0">
                <a:solidFill>
                  <a:srgbClr val="B9012D"/>
                </a:solidFill>
              </a:rPr>
              <a:t>testing and replication </a:t>
            </a:r>
            <a:r>
              <a:rPr lang="en-US" sz="2800" dirty="0"/>
              <a:t>by other scientists. This requires the complete and</a:t>
            </a:r>
            <a:r>
              <a:rPr lang="en-US" sz="2800" dirty="0">
                <a:solidFill>
                  <a:srgbClr val="B9012D"/>
                </a:solidFill>
              </a:rPr>
              <a:t> </a:t>
            </a:r>
            <a:r>
              <a:rPr lang="en-US" sz="2800" dirty="0" smtClean="0">
                <a:solidFill>
                  <a:srgbClr val="B9012D"/>
                </a:solidFill>
              </a:rPr>
              <a:t>open </a:t>
            </a:r>
            <a:r>
              <a:rPr lang="en-US" sz="2800" dirty="0">
                <a:solidFill>
                  <a:srgbClr val="B9012D"/>
                </a:solidFill>
              </a:rPr>
              <a:t>exchange of data, </a:t>
            </a:r>
            <a:r>
              <a:rPr lang="en-US" sz="2800" dirty="0" smtClean="0">
                <a:solidFill>
                  <a:srgbClr val="B9012D"/>
                </a:solidFill>
              </a:rPr>
              <a:t>procedures </a:t>
            </a:r>
            <a:r>
              <a:rPr lang="en-US" sz="2800" dirty="0">
                <a:solidFill>
                  <a:srgbClr val="B9012D"/>
                </a:solidFill>
              </a:rPr>
              <a:t>and materials</a:t>
            </a:r>
            <a:r>
              <a:rPr lang="en-US" sz="2800" dirty="0"/>
              <a:t>.</a:t>
            </a: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892036268"/>
      </p:ext>
    </p:extLst>
  </p:cSld>
  <p:clrMapOvr>
    <a:masterClrMapping/>
  </p:clrMapOvr>
  <p:transition xmlns:p14="http://schemas.microsoft.com/office/powerpoint/2010/main" advTm="46000"/>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16388" name="Rectangle 2"/>
          <p:cNvSpPr>
            <a:spLocks noGrp="1" noChangeArrowheads="1"/>
          </p:cNvSpPr>
          <p:nvPr>
            <p:ph type="title"/>
          </p:nvPr>
        </p:nvSpPr>
        <p:spPr>
          <a:xfrm>
            <a:off x="152400" y="647700"/>
            <a:ext cx="8812213" cy="838200"/>
          </a:xfrm>
        </p:spPr>
        <p:txBody>
          <a:bodyPr/>
          <a:lstStyle/>
          <a:p>
            <a:pPr algn="ctr" eaLnBrk="1" hangingPunct="1"/>
            <a:r>
              <a:rPr lang="en-US" sz="3200" dirty="0" smtClean="0">
                <a:latin typeface="Arial" charset="0"/>
              </a:rPr>
              <a:t>Scientifi</a:t>
            </a:r>
            <a:r>
              <a:rPr lang="en-US" sz="3200" dirty="0" smtClean="0">
                <a:latin typeface="Arial" charset="0"/>
              </a:rPr>
              <a:t>c method</a:t>
            </a:r>
            <a:endParaRPr lang="bg-BG" sz="3200" dirty="0">
              <a:solidFill>
                <a:schemeClr val="tx1"/>
              </a:solidFill>
              <a:latin typeface="Arial" charset="0"/>
            </a:endParaRPr>
          </a:p>
        </p:txBody>
      </p:sp>
      <p:sp>
        <p:nvSpPr>
          <p:cNvPr id="16389" name="Rectangle 3"/>
          <p:cNvSpPr>
            <a:spLocks noGrp="1" noChangeArrowheads="1"/>
          </p:cNvSpPr>
          <p:nvPr>
            <p:ph type="body" idx="1"/>
          </p:nvPr>
        </p:nvSpPr>
        <p:spPr>
          <a:xfrm>
            <a:off x="1403350" y="1752600"/>
            <a:ext cx="6826250" cy="3492500"/>
          </a:xfrm>
        </p:spPr>
        <p:txBody>
          <a:bodyPr/>
          <a:lstStyle/>
          <a:p>
            <a:r>
              <a:rPr lang="en-US" sz="2400" dirty="0" smtClean="0">
                <a:latin typeface="Arial" charset="0"/>
              </a:rPr>
              <a:t>Empirically </a:t>
            </a:r>
            <a:r>
              <a:rPr lang="en-US" sz="2400" dirty="0">
                <a:latin typeface="Arial" charset="0"/>
              </a:rPr>
              <a:t>testable</a:t>
            </a:r>
          </a:p>
          <a:p>
            <a:r>
              <a:rPr lang="en-US" sz="2400" dirty="0">
                <a:latin typeface="Arial" charset="0"/>
              </a:rPr>
              <a:t>Replicable</a:t>
            </a:r>
          </a:p>
          <a:p>
            <a:r>
              <a:rPr lang="en-US" sz="2400" dirty="0">
                <a:latin typeface="Arial" charset="0"/>
              </a:rPr>
              <a:t>Objective</a:t>
            </a:r>
          </a:p>
          <a:p>
            <a:r>
              <a:rPr lang="en-US" sz="2400" dirty="0">
                <a:latin typeface="Arial" charset="0"/>
              </a:rPr>
              <a:t>Transparent</a:t>
            </a:r>
          </a:p>
          <a:p>
            <a:r>
              <a:rPr lang="en-US" sz="2400" dirty="0">
                <a:latin typeface="Arial" charset="0"/>
              </a:rPr>
              <a:t>Falsifiable</a:t>
            </a:r>
          </a:p>
          <a:p>
            <a:r>
              <a:rPr lang="en-US" sz="2400" dirty="0">
                <a:latin typeface="Arial" charset="0"/>
              </a:rPr>
              <a:t>Logically consistent</a:t>
            </a:r>
            <a:endParaRPr lang="bg-BG" sz="2400" dirty="0">
              <a:latin typeface="Arial" charset="0"/>
            </a:endParaRPr>
          </a:p>
          <a:p>
            <a:pPr marL="609600" indent="-609600" eaLnBrk="1" hangingPunct="1">
              <a:buFontTx/>
              <a:buNone/>
            </a:pPr>
            <a:endParaRPr lang="bg-BG" sz="2400" dirty="0">
              <a:latin typeface="Arial" charset="0"/>
            </a:endParaRPr>
          </a:p>
        </p:txBody>
      </p:sp>
    </p:spTree>
    <p:extLst>
      <p:ext uri="{BB962C8B-B14F-4D97-AF65-F5344CB8AC3E}">
        <p14:creationId xmlns:p14="http://schemas.microsoft.com/office/powerpoint/2010/main" val="3907475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4" descr="65ddobbs102"/>
          <p:cNvPicPr>
            <a:picLocks noChangeAspect="1" noChangeArrowheads="1"/>
          </p:cNvPicPr>
          <p:nvPr/>
        </p:nvPicPr>
        <p:blipFill>
          <a:blip r:embed="rId3"/>
          <a:srcRect/>
          <a:stretch>
            <a:fillRect/>
          </a:stretch>
        </p:blipFill>
        <p:spPr bwMode="auto">
          <a:xfrm>
            <a:off x="5996697" y="973282"/>
            <a:ext cx="854518" cy="914400"/>
          </a:xfrm>
          <a:prstGeom prst="rect">
            <a:avLst/>
          </a:prstGeom>
          <a:noFill/>
          <a:ln w="9525">
            <a:noFill/>
            <a:miter lim="800000"/>
            <a:headEnd/>
            <a:tailEnd/>
          </a:ln>
        </p:spPr>
      </p:pic>
      <p:sp>
        <p:nvSpPr>
          <p:cNvPr id="23556" name="Text Box 7"/>
          <p:cNvSpPr txBox="1">
            <a:spLocks noChangeArrowheads="1"/>
          </p:cNvSpPr>
          <p:nvPr/>
        </p:nvSpPr>
        <p:spPr bwMode="auto">
          <a:xfrm>
            <a:off x="1295400" y="1143000"/>
            <a:ext cx="3657600" cy="400050"/>
          </a:xfrm>
          <a:prstGeom prst="rect">
            <a:avLst/>
          </a:prstGeom>
          <a:noFill/>
          <a:ln w="9525">
            <a:noFill/>
            <a:miter lim="800000"/>
            <a:headEnd/>
            <a:tailEnd/>
          </a:ln>
        </p:spPr>
        <p:txBody>
          <a:bodyPr lIns="91024" tIns="45514" rIns="91024" bIns="45514">
            <a:prstTxWarp prst="textNoShape">
              <a:avLst/>
            </a:prstTxWarp>
            <a:spAutoFit/>
          </a:bodyPr>
          <a:lstStyle/>
          <a:p>
            <a:pPr>
              <a:spcBef>
                <a:spcPct val="50000"/>
              </a:spcBef>
            </a:pPr>
            <a:endParaRPr lang="en-US" sz="2000">
              <a:solidFill>
                <a:schemeClr val="bg1"/>
              </a:solidFill>
              <a:latin typeface="Calibri" pitchFamily="-109" charset="0"/>
            </a:endParaRPr>
          </a:p>
        </p:txBody>
      </p:sp>
      <p:sp>
        <p:nvSpPr>
          <p:cNvPr id="23557" name="Text Box 13"/>
          <p:cNvSpPr txBox="1">
            <a:spLocks noChangeArrowheads="1"/>
          </p:cNvSpPr>
          <p:nvPr/>
        </p:nvSpPr>
        <p:spPr bwMode="auto">
          <a:xfrm>
            <a:off x="5295900" y="547072"/>
            <a:ext cx="3124200" cy="369332"/>
          </a:xfrm>
          <a:prstGeom prst="rect">
            <a:avLst/>
          </a:prstGeom>
          <a:noFill/>
          <a:ln w="9525">
            <a:noFill/>
            <a:miter lim="800000"/>
            <a:headEnd/>
            <a:tailEnd/>
          </a:ln>
        </p:spPr>
        <p:txBody>
          <a:bodyPr lIns="91024" tIns="45514" rIns="91024" bIns="45514">
            <a:prstTxWarp prst="textNoShape">
              <a:avLst/>
            </a:prstTxWarp>
            <a:spAutoFit/>
          </a:bodyPr>
          <a:lstStyle/>
          <a:p>
            <a:pPr>
              <a:spcBef>
                <a:spcPct val="50000"/>
              </a:spcBef>
            </a:pPr>
            <a:r>
              <a:rPr lang="en-US" sz="1800" i="0" dirty="0">
                <a:latin typeface="Calibri" pitchFamily="-109" charset="0"/>
              </a:rPr>
              <a:t>Collaborators</a:t>
            </a:r>
          </a:p>
        </p:txBody>
      </p:sp>
      <p:pic>
        <p:nvPicPr>
          <p:cNvPr id="23558" name="Picture 14" descr="jernigan"/>
          <p:cNvPicPr>
            <a:picLocks noChangeAspect="1" noChangeArrowheads="1"/>
          </p:cNvPicPr>
          <p:nvPr/>
        </p:nvPicPr>
        <p:blipFill>
          <a:blip r:embed="rId4"/>
          <a:srcRect/>
          <a:stretch>
            <a:fillRect/>
          </a:stretch>
        </p:blipFill>
        <p:spPr bwMode="auto">
          <a:xfrm>
            <a:off x="5234736" y="973283"/>
            <a:ext cx="772103" cy="900546"/>
          </a:xfrm>
          <a:prstGeom prst="rect">
            <a:avLst/>
          </a:prstGeom>
          <a:noFill/>
          <a:ln w="9525">
            <a:noFill/>
            <a:miter lim="800000"/>
            <a:headEnd/>
            <a:tailEnd/>
          </a:ln>
        </p:spPr>
      </p:pic>
      <p:pic>
        <p:nvPicPr>
          <p:cNvPr id="23559" name="Picture 15" descr="fadi"/>
          <p:cNvPicPr>
            <a:picLocks noChangeAspect="1" noChangeArrowheads="1"/>
          </p:cNvPicPr>
          <p:nvPr/>
        </p:nvPicPr>
        <p:blipFill>
          <a:blip r:embed="rId5"/>
          <a:srcRect/>
          <a:stretch>
            <a:fillRect/>
          </a:stretch>
        </p:blipFill>
        <p:spPr bwMode="auto">
          <a:xfrm>
            <a:off x="152400" y="5562600"/>
            <a:ext cx="838200" cy="949325"/>
          </a:xfrm>
          <a:prstGeom prst="rect">
            <a:avLst/>
          </a:prstGeom>
          <a:noFill/>
          <a:ln w="9525">
            <a:noFill/>
            <a:miter lim="800000"/>
            <a:headEnd/>
            <a:tailEnd/>
          </a:ln>
        </p:spPr>
      </p:pic>
      <p:pic>
        <p:nvPicPr>
          <p:cNvPr id="23564" name="Picture 25" descr="bao"/>
          <p:cNvPicPr>
            <a:picLocks noChangeAspect="1" noChangeArrowheads="1"/>
          </p:cNvPicPr>
          <p:nvPr/>
        </p:nvPicPr>
        <p:blipFill>
          <a:blip r:embed="rId6"/>
          <a:srcRect/>
          <a:stretch>
            <a:fillRect/>
          </a:stretch>
        </p:blipFill>
        <p:spPr bwMode="auto">
          <a:xfrm>
            <a:off x="990600" y="4648200"/>
            <a:ext cx="685800" cy="872836"/>
          </a:xfrm>
          <a:prstGeom prst="rect">
            <a:avLst/>
          </a:prstGeom>
          <a:noFill/>
          <a:ln w="9525">
            <a:noFill/>
            <a:miter lim="800000"/>
            <a:headEnd/>
            <a:tailEnd/>
          </a:ln>
        </p:spPr>
      </p:pic>
      <p:pic>
        <p:nvPicPr>
          <p:cNvPr id="23565" name="Picture 27" descr="george"/>
          <p:cNvPicPr>
            <a:picLocks noChangeAspect="1" noChangeArrowheads="1"/>
          </p:cNvPicPr>
          <p:nvPr/>
        </p:nvPicPr>
        <p:blipFill>
          <a:blip r:embed="rId7"/>
          <a:srcRect/>
          <a:stretch>
            <a:fillRect/>
          </a:stretch>
        </p:blipFill>
        <p:spPr bwMode="auto">
          <a:xfrm>
            <a:off x="1828839" y="5638800"/>
            <a:ext cx="721383" cy="838200"/>
          </a:xfrm>
          <a:prstGeom prst="rect">
            <a:avLst/>
          </a:prstGeom>
          <a:noFill/>
          <a:ln w="9525">
            <a:noFill/>
            <a:miter lim="800000"/>
            <a:headEnd/>
            <a:tailEnd/>
          </a:ln>
        </p:spPr>
      </p:pic>
      <p:pic>
        <p:nvPicPr>
          <p:cNvPr id="23567" name="Picture 30" descr="cornie"/>
          <p:cNvPicPr>
            <a:picLocks noChangeAspect="1" noChangeArrowheads="1"/>
          </p:cNvPicPr>
          <p:nvPr/>
        </p:nvPicPr>
        <p:blipFill>
          <a:blip r:embed="rId8"/>
          <a:srcRect/>
          <a:stretch>
            <a:fillRect/>
          </a:stretch>
        </p:blipFill>
        <p:spPr bwMode="auto">
          <a:xfrm>
            <a:off x="4267200" y="5562600"/>
            <a:ext cx="838200" cy="901101"/>
          </a:xfrm>
          <a:prstGeom prst="rect">
            <a:avLst/>
          </a:prstGeom>
          <a:noFill/>
          <a:ln w="9525">
            <a:noFill/>
            <a:miter lim="800000"/>
            <a:headEnd/>
            <a:tailEnd/>
          </a:ln>
        </p:spPr>
      </p:pic>
      <p:sp>
        <p:nvSpPr>
          <p:cNvPr id="23568" name="Text Box 35"/>
          <p:cNvSpPr txBox="1">
            <a:spLocks noChangeArrowheads="1"/>
          </p:cNvSpPr>
          <p:nvPr/>
        </p:nvSpPr>
        <p:spPr bwMode="auto">
          <a:xfrm>
            <a:off x="1447800" y="1143000"/>
            <a:ext cx="2339102" cy="369332"/>
          </a:xfrm>
          <a:prstGeom prst="rect">
            <a:avLst/>
          </a:prstGeom>
          <a:noFill/>
          <a:ln w="9525">
            <a:noFill/>
            <a:miter lim="800000"/>
            <a:headEnd/>
            <a:tailEnd/>
          </a:ln>
        </p:spPr>
        <p:txBody>
          <a:bodyPr wrap="none" lIns="91024" tIns="45514" rIns="91024" bIns="45514" anchor="ctr">
            <a:prstTxWarp prst="textNoShape">
              <a:avLst/>
            </a:prstTxWarp>
            <a:spAutoFit/>
          </a:bodyPr>
          <a:lstStyle/>
          <a:p>
            <a:pPr>
              <a:spcBef>
                <a:spcPct val="50000"/>
              </a:spcBef>
            </a:pPr>
            <a:r>
              <a:rPr lang="en-US" sz="1800" i="0" dirty="0">
                <a:latin typeface="Calibri" pitchFamily="-109" charset="0"/>
              </a:rPr>
              <a:t>Current Ph.D. Students</a:t>
            </a:r>
          </a:p>
        </p:txBody>
      </p:sp>
      <p:pic>
        <p:nvPicPr>
          <p:cNvPr id="23569" name="Picture 36"/>
          <p:cNvPicPr>
            <a:picLocks noChangeAspect="1" noChangeArrowheads="1"/>
          </p:cNvPicPr>
          <p:nvPr/>
        </p:nvPicPr>
        <p:blipFill>
          <a:blip r:embed="rId9"/>
          <a:srcRect/>
          <a:stretch>
            <a:fillRect/>
          </a:stretch>
        </p:blipFill>
        <p:spPr bwMode="auto">
          <a:xfrm>
            <a:off x="8229600" y="2743200"/>
            <a:ext cx="762000" cy="762000"/>
          </a:xfrm>
          <a:prstGeom prst="rect">
            <a:avLst/>
          </a:prstGeom>
          <a:noFill/>
          <a:ln w="9525">
            <a:noFill/>
            <a:miter lim="800000"/>
            <a:headEnd/>
            <a:tailEnd/>
          </a:ln>
        </p:spPr>
      </p:pic>
      <p:pic>
        <p:nvPicPr>
          <p:cNvPr id="23573" name="Picture 6" descr="adrian_1"/>
          <p:cNvPicPr>
            <a:picLocks noChangeAspect="1" noChangeArrowheads="1"/>
          </p:cNvPicPr>
          <p:nvPr/>
        </p:nvPicPr>
        <p:blipFill>
          <a:blip r:embed="rId10"/>
          <a:srcRect/>
          <a:stretch>
            <a:fillRect/>
          </a:stretch>
        </p:blipFill>
        <p:spPr bwMode="auto">
          <a:xfrm>
            <a:off x="2667000" y="5638801"/>
            <a:ext cx="762000" cy="825500"/>
          </a:xfrm>
          <a:prstGeom prst="rect">
            <a:avLst/>
          </a:prstGeom>
          <a:noFill/>
          <a:ln w="9525">
            <a:noFill/>
            <a:miter lim="800000"/>
            <a:headEnd/>
            <a:tailEnd/>
          </a:ln>
        </p:spPr>
      </p:pic>
      <p:pic>
        <p:nvPicPr>
          <p:cNvPr id="23575" name="Picture 43"/>
          <p:cNvPicPr>
            <a:picLocks noChangeAspect="1"/>
          </p:cNvPicPr>
          <p:nvPr/>
        </p:nvPicPr>
        <p:blipFill>
          <a:blip r:embed="rId11"/>
          <a:srcRect/>
          <a:stretch>
            <a:fillRect/>
          </a:stretch>
        </p:blipFill>
        <p:spPr bwMode="auto">
          <a:xfrm>
            <a:off x="7467600" y="2743200"/>
            <a:ext cx="762000" cy="838200"/>
          </a:xfrm>
          <a:prstGeom prst="rect">
            <a:avLst/>
          </a:prstGeom>
          <a:noFill/>
          <a:ln w="9525">
            <a:noFill/>
            <a:miter lim="800000"/>
            <a:headEnd/>
            <a:tailEnd/>
          </a:ln>
        </p:spPr>
      </p:pic>
      <p:pic>
        <p:nvPicPr>
          <p:cNvPr id="23576" name="Picture 6" descr="feihong"/>
          <p:cNvPicPr>
            <a:picLocks noChangeAspect="1" noChangeArrowheads="1"/>
          </p:cNvPicPr>
          <p:nvPr/>
        </p:nvPicPr>
        <p:blipFill>
          <a:blip r:embed="rId12"/>
          <a:srcRect/>
          <a:stretch>
            <a:fillRect/>
          </a:stretch>
        </p:blipFill>
        <p:spPr bwMode="auto">
          <a:xfrm>
            <a:off x="3505200" y="5638839"/>
            <a:ext cx="762000" cy="844261"/>
          </a:xfrm>
          <a:prstGeom prst="rect">
            <a:avLst/>
          </a:prstGeom>
          <a:noFill/>
          <a:ln w="9525">
            <a:noFill/>
            <a:miter lim="800000"/>
            <a:headEnd/>
            <a:tailEnd/>
          </a:ln>
        </p:spPr>
      </p:pic>
      <p:pic>
        <p:nvPicPr>
          <p:cNvPr id="23577" name="Picture 45"/>
          <p:cNvPicPr>
            <a:picLocks noChangeAspect="1"/>
          </p:cNvPicPr>
          <p:nvPr/>
        </p:nvPicPr>
        <p:blipFill>
          <a:blip r:embed="rId13"/>
          <a:srcRect/>
          <a:stretch>
            <a:fillRect/>
          </a:stretch>
        </p:blipFill>
        <p:spPr bwMode="auto">
          <a:xfrm>
            <a:off x="4343400" y="4648200"/>
            <a:ext cx="708025" cy="838200"/>
          </a:xfrm>
          <a:prstGeom prst="rect">
            <a:avLst/>
          </a:prstGeom>
          <a:noFill/>
          <a:ln w="9525">
            <a:noFill/>
            <a:miter lim="800000"/>
            <a:headEnd/>
            <a:tailEnd/>
          </a:ln>
        </p:spPr>
      </p:pic>
      <p:sp>
        <p:nvSpPr>
          <p:cNvPr id="23578" name="Text Box 35"/>
          <p:cNvSpPr txBox="1">
            <a:spLocks noChangeArrowheads="1"/>
          </p:cNvSpPr>
          <p:nvPr/>
        </p:nvSpPr>
        <p:spPr bwMode="auto">
          <a:xfrm>
            <a:off x="0" y="3429000"/>
            <a:ext cx="4469714" cy="369332"/>
          </a:xfrm>
          <a:prstGeom prst="rect">
            <a:avLst/>
          </a:prstGeom>
          <a:noFill/>
          <a:ln w="9525">
            <a:noFill/>
            <a:miter lim="800000"/>
            <a:headEnd/>
            <a:tailEnd/>
          </a:ln>
        </p:spPr>
        <p:txBody>
          <a:bodyPr wrap="square" lIns="91024" tIns="45514" rIns="91024" bIns="45514" anchor="ctr">
            <a:prstTxWarp prst="textNoShape">
              <a:avLst/>
            </a:prstTxWarp>
            <a:spAutoFit/>
          </a:bodyPr>
          <a:lstStyle/>
          <a:p>
            <a:pPr>
              <a:spcBef>
                <a:spcPct val="50000"/>
              </a:spcBef>
            </a:pPr>
            <a:r>
              <a:rPr lang="en-US" sz="1800" i="0" dirty="0">
                <a:latin typeface="Calibri" pitchFamily="-109" charset="0"/>
              </a:rPr>
              <a:t>Recent Ph.D. Graduates  (2005 – </a:t>
            </a:r>
            <a:r>
              <a:rPr lang="en-US" sz="1800" i="0" dirty="0" smtClean="0">
                <a:latin typeface="Calibri" pitchFamily="-109" charset="0"/>
              </a:rPr>
              <a:t>2017)</a:t>
            </a:r>
            <a:endParaRPr lang="en-US" sz="1800" i="0" dirty="0">
              <a:latin typeface="Calibri" pitchFamily="-109" charset="0"/>
            </a:endParaRPr>
          </a:p>
        </p:txBody>
      </p:sp>
      <p:pic>
        <p:nvPicPr>
          <p:cNvPr id="23579" name="Picture 48"/>
          <p:cNvPicPr>
            <a:picLocks noChangeAspect="1"/>
          </p:cNvPicPr>
          <p:nvPr/>
        </p:nvPicPr>
        <p:blipFill>
          <a:blip r:embed="rId14"/>
          <a:srcRect/>
          <a:stretch>
            <a:fillRect/>
          </a:stretch>
        </p:blipFill>
        <p:spPr bwMode="auto">
          <a:xfrm>
            <a:off x="1752602" y="4648200"/>
            <a:ext cx="772886" cy="928688"/>
          </a:xfrm>
          <a:prstGeom prst="rect">
            <a:avLst/>
          </a:prstGeom>
          <a:noFill/>
          <a:ln w="9525">
            <a:noFill/>
            <a:miter lim="800000"/>
            <a:headEnd/>
            <a:tailEnd/>
          </a:ln>
        </p:spPr>
      </p:pic>
      <p:pic>
        <p:nvPicPr>
          <p:cNvPr id="23580" name="Picture 49"/>
          <p:cNvPicPr>
            <a:picLocks noChangeAspect="1"/>
          </p:cNvPicPr>
          <p:nvPr/>
        </p:nvPicPr>
        <p:blipFill>
          <a:blip r:embed="rId15"/>
          <a:srcRect/>
          <a:stretch>
            <a:fillRect/>
          </a:stretch>
        </p:blipFill>
        <p:spPr bwMode="auto">
          <a:xfrm>
            <a:off x="3429039" y="4648239"/>
            <a:ext cx="826975" cy="919843"/>
          </a:xfrm>
          <a:prstGeom prst="rect">
            <a:avLst/>
          </a:prstGeom>
          <a:noFill/>
          <a:ln w="9525">
            <a:noFill/>
            <a:miter lim="800000"/>
            <a:headEnd/>
            <a:tailEnd/>
          </a:ln>
        </p:spPr>
      </p:pic>
      <p:sp>
        <p:nvSpPr>
          <p:cNvPr id="23582" name="TextBox 31"/>
          <p:cNvSpPr txBox="1">
            <a:spLocks noChangeArrowheads="1"/>
          </p:cNvSpPr>
          <p:nvPr/>
        </p:nvSpPr>
        <p:spPr bwMode="auto">
          <a:xfrm>
            <a:off x="3200583" y="2362217"/>
            <a:ext cx="183826" cy="399694"/>
          </a:xfrm>
          <a:prstGeom prst="rect">
            <a:avLst/>
          </a:prstGeom>
          <a:noFill/>
          <a:ln w="9525">
            <a:noFill/>
            <a:miter lim="800000"/>
            <a:headEnd/>
            <a:tailEnd/>
          </a:ln>
        </p:spPr>
        <p:txBody>
          <a:bodyPr wrap="none" lIns="91024" tIns="45514" rIns="91024" bIns="45514">
            <a:prstTxWarp prst="textNoShape">
              <a:avLst/>
            </a:prstTxWarp>
            <a:spAutoFit/>
          </a:bodyPr>
          <a:lstStyle/>
          <a:p>
            <a:endParaRPr lang="en-US" sz="2000">
              <a:solidFill>
                <a:schemeClr val="bg1"/>
              </a:solidFill>
              <a:latin typeface="Calibri" pitchFamily="-109" charset="0"/>
            </a:endParaRPr>
          </a:p>
        </p:txBody>
      </p:sp>
      <p:pic>
        <p:nvPicPr>
          <p:cNvPr id="23584" name="Picture 33" descr="oksy.jpg"/>
          <p:cNvPicPr>
            <a:picLocks noChangeAspect="1"/>
          </p:cNvPicPr>
          <p:nvPr/>
        </p:nvPicPr>
        <p:blipFill>
          <a:blip r:embed="rId16"/>
          <a:srcRect/>
          <a:stretch>
            <a:fillRect/>
          </a:stretch>
        </p:blipFill>
        <p:spPr bwMode="auto">
          <a:xfrm>
            <a:off x="1066800" y="5638800"/>
            <a:ext cx="685800" cy="838685"/>
          </a:xfrm>
          <a:prstGeom prst="rect">
            <a:avLst/>
          </a:prstGeom>
          <a:noFill/>
          <a:ln w="9525">
            <a:noFill/>
            <a:miter lim="800000"/>
            <a:headEnd/>
            <a:tailEnd/>
          </a:ln>
        </p:spPr>
      </p:pic>
      <p:pic>
        <p:nvPicPr>
          <p:cNvPr id="33" name="Picture 32" descr="walia_r.JPG.jpeg"/>
          <p:cNvPicPr>
            <a:picLocks noChangeAspect="1"/>
          </p:cNvPicPr>
          <p:nvPr/>
        </p:nvPicPr>
        <p:blipFill>
          <a:blip r:embed="rId17"/>
          <a:stretch>
            <a:fillRect/>
          </a:stretch>
        </p:blipFill>
        <p:spPr>
          <a:xfrm>
            <a:off x="228600" y="3810000"/>
            <a:ext cx="762000" cy="838200"/>
          </a:xfrm>
          <a:prstGeom prst="rect">
            <a:avLst/>
          </a:prstGeom>
        </p:spPr>
      </p:pic>
      <p:pic>
        <p:nvPicPr>
          <p:cNvPr id="38" name="Picture 37" descr="htlin_small-1.bmp"/>
          <p:cNvPicPr>
            <a:picLocks noChangeAspect="1"/>
          </p:cNvPicPr>
          <p:nvPr/>
        </p:nvPicPr>
        <p:blipFill>
          <a:blip r:embed="rId18"/>
          <a:stretch>
            <a:fillRect/>
          </a:stretch>
        </p:blipFill>
        <p:spPr>
          <a:xfrm>
            <a:off x="1066804" y="3810000"/>
            <a:ext cx="720173" cy="914400"/>
          </a:xfrm>
          <a:prstGeom prst="rect">
            <a:avLst/>
          </a:prstGeom>
        </p:spPr>
      </p:pic>
      <p:pic>
        <p:nvPicPr>
          <p:cNvPr id="39" name="Picture 38" descr="03de919.jpg"/>
          <p:cNvPicPr>
            <a:picLocks noChangeAspect="1"/>
          </p:cNvPicPr>
          <p:nvPr/>
        </p:nvPicPr>
        <p:blipFill>
          <a:blip r:embed="rId19"/>
          <a:stretch>
            <a:fillRect/>
          </a:stretch>
        </p:blipFill>
        <p:spPr>
          <a:xfrm>
            <a:off x="2590800" y="4648239"/>
            <a:ext cx="838200" cy="919843"/>
          </a:xfrm>
          <a:prstGeom prst="rect">
            <a:avLst/>
          </a:prstGeom>
        </p:spPr>
      </p:pic>
      <p:pic>
        <p:nvPicPr>
          <p:cNvPr id="36" name="Picture 35" descr="YanChanghuiFin.jpg"/>
          <p:cNvPicPr>
            <a:picLocks noChangeAspect="1"/>
          </p:cNvPicPr>
          <p:nvPr/>
        </p:nvPicPr>
        <p:blipFill>
          <a:blip r:embed="rId20"/>
          <a:stretch>
            <a:fillRect/>
          </a:stretch>
        </p:blipFill>
        <p:spPr>
          <a:xfrm>
            <a:off x="228600" y="4648200"/>
            <a:ext cx="838200" cy="838200"/>
          </a:xfrm>
          <a:prstGeom prst="rect">
            <a:avLst/>
          </a:prstGeom>
        </p:spPr>
      </p:pic>
      <p:pic>
        <p:nvPicPr>
          <p:cNvPr id="37" name="Picture 36" descr="Hughes_LaRon.jpg"/>
          <p:cNvPicPr>
            <a:picLocks noChangeAspect="1"/>
          </p:cNvPicPr>
          <p:nvPr/>
        </p:nvPicPr>
        <p:blipFill>
          <a:blip r:embed="rId21"/>
          <a:stretch>
            <a:fillRect/>
          </a:stretch>
        </p:blipFill>
        <p:spPr>
          <a:xfrm>
            <a:off x="5105400" y="5562601"/>
            <a:ext cx="901700" cy="901700"/>
          </a:xfrm>
          <a:prstGeom prst="rect">
            <a:avLst/>
          </a:prstGeom>
        </p:spPr>
      </p:pic>
      <p:pic>
        <p:nvPicPr>
          <p:cNvPr id="40" name="Picture 26" descr="dkkang2"/>
          <p:cNvPicPr>
            <a:picLocks noChangeAspect="1" noChangeArrowheads="1"/>
          </p:cNvPicPr>
          <p:nvPr/>
        </p:nvPicPr>
        <p:blipFill>
          <a:blip r:embed="rId22"/>
          <a:srcRect/>
          <a:stretch>
            <a:fillRect/>
          </a:stretch>
        </p:blipFill>
        <p:spPr bwMode="auto">
          <a:xfrm>
            <a:off x="5105400" y="4648200"/>
            <a:ext cx="927100" cy="927100"/>
          </a:xfrm>
          <a:prstGeom prst="rect">
            <a:avLst/>
          </a:prstGeom>
          <a:noFill/>
        </p:spPr>
      </p:pic>
      <p:pic>
        <p:nvPicPr>
          <p:cNvPr id="41" name="Picture 40" descr="sanghak.jpg"/>
          <p:cNvPicPr>
            <a:picLocks noChangeAspect="1"/>
          </p:cNvPicPr>
          <p:nvPr/>
        </p:nvPicPr>
        <p:blipFill>
          <a:blip r:embed="rId23"/>
          <a:stretch>
            <a:fillRect/>
          </a:stretch>
        </p:blipFill>
        <p:spPr>
          <a:xfrm>
            <a:off x="1524000" y="1524000"/>
            <a:ext cx="742950" cy="914400"/>
          </a:xfrm>
          <a:prstGeom prst="rect">
            <a:avLst/>
          </a:prstGeom>
        </p:spPr>
      </p:pic>
      <p:pic>
        <p:nvPicPr>
          <p:cNvPr id="42" name="Picture 41" descr="kewei.jpg"/>
          <p:cNvPicPr>
            <a:picLocks noChangeAspect="1"/>
          </p:cNvPicPr>
          <p:nvPr/>
        </p:nvPicPr>
        <p:blipFill>
          <a:blip r:embed="rId24"/>
          <a:stretch>
            <a:fillRect/>
          </a:stretch>
        </p:blipFill>
        <p:spPr>
          <a:xfrm>
            <a:off x="2590800" y="3810000"/>
            <a:ext cx="762000" cy="914400"/>
          </a:xfrm>
          <a:prstGeom prst="rect">
            <a:avLst/>
          </a:prstGeom>
        </p:spPr>
      </p:pic>
      <p:pic>
        <p:nvPicPr>
          <p:cNvPr id="47" name="Picture 46" descr="bui.jpg"/>
          <p:cNvPicPr>
            <a:picLocks noChangeAspect="1"/>
          </p:cNvPicPr>
          <p:nvPr/>
        </p:nvPicPr>
        <p:blipFill>
          <a:blip r:embed="rId25"/>
          <a:stretch>
            <a:fillRect/>
          </a:stretch>
        </p:blipFill>
        <p:spPr>
          <a:xfrm>
            <a:off x="7620000" y="4648200"/>
            <a:ext cx="655912" cy="914400"/>
          </a:xfrm>
          <a:prstGeom prst="rect">
            <a:avLst/>
          </a:prstGeom>
        </p:spPr>
      </p:pic>
      <p:pic>
        <p:nvPicPr>
          <p:cNvPr id="48" name="Picture 47"/>
          <p:cNvPicPr>
            <a:picLocks noChangeAspect="1"/>
          </p:cNvPicPr>
          <p:nvPr/>
        </p:nvPicPr>
        <p:blipFill>
          <a:blip r:embed="rId26"/>
          <a:stretch>
            <a:fillRect/>
          </a:stretch>
        </p:blipFill>
        <p:spPr>
          <a:xfrm>
            <a:off x="4267205" y="3810000"/>
            <a:ext cx="735411" cy="914400"/>
          </a:xfrm>
          <a:prstGeom prst="rect">
            <a:avLst/>
          </a:prstGeom>
        </p:spPr>
      </p:pic>
      <p:pic>
        <p:nvPicPr>
          <p:cNvPr id="57" name="Picture 56" descr="Jia.jpg"/>
          <p:cNvPicPr>
            <a:picLocks noChangeAspect="1"/>
          </p:cNvPicPr>
          <p:nvPr/>
        </p:nvPicPr>
        <p:blipFill>
          <a:blip r:embed="rId27"/>
          <a:stretch>
            <a:fillRect/>
          </a:stretch>
        </p:blipFill>
        <p:spPr>
          <a:xfrm>
            <a:off x="1752600" y="3810000"/>
            <a:ext cx="762000" cy="838200"/>
          </a:xfrm>
          <a:prstGeom prst="rect">
            <a:avLst/>
          </a:prstGeom>
        </p:spPr>
      </p:pic>
      <p:pic>
        <p:nvPicPr>
          <p:cNvPr id="58" name="Picture 16" descr="yasser"/>
          <p:cNvPicPr>
            <a:picLocks noChangeAspect="1" noChangeArrowheads="1"/>
          </p:cNvPicPr>
          <p:nvPr/>
        </p:nvPicPr>
        <p:blipFill>
          <a:blip r:embed="rId28"/>
          <a:srcRect/>
          <a:stretch>
            <a:fillRect/>
          </a:stretch>
        </p:blipFill>
        <p:spPr bwMode="auto">
          <a:xfrm>
            <a:off x="6096000" y="5638800"/>
            <a:ext cx="762000" cy="829822"/>
          </a:xfrm>
          <a:prstGeom prst="rect">
            <a:avLst/>
          </a:prstGeom>
          <a:noFill/>
          <a:ln w="9525">
            <a:noFill/>
            <a:miter lim="800000"/>
            <a:headEnd/>
            <a:tailEnd/>
          </a:ln>
        </p:spPr>
      </p:pic>
      <p:pic>
        <p:nvPicPr>
          <p:cNvPr id="59" name="Picture 33" descr="xue_l"/>
          <p:cNvPicPr>
            <a:picLocks noChangeAspect="1" noChangeArrowheads="1"/>
          </p:cNvPicPr>
          <p:nvPr/>
        </p:nvPicPr>
        <p:blipFill>
          <a:blip r:embed="rId29"/>
          <a:srcRect/>
          <a:stretch>
            <a:fillRect/>
          </a:stretch>
        </p:blipFill>
        <p:spPr bwMode="auto">
          <a:xfrm>
            <a:off x="6858000" y="4648204"/>
            <a:ext cx="776287" cy="890587"/>
          </a:xfrm>
          <a:prstGeom prst="rect">
            <a:avLst/>
          </a:prstGeom>
          <a:noFill/>
          <a:ln w="9525">
            <a:noFill/>
            <a:miter lim="800000"/>
            <a:headEnd/>
            <a:tailEnd/>
          </a:ln>
        </p:spPr>
      </p:pic>
      <p:pic>
        <p:nvPicPr>
          <p:cNvPr id="61" name="Picture 60"/>
          <p:cNvPicPr>
            <a:picLocks noChangeAspect="1"/>
          </p:cNvPicPr>
          <p:nvPr/>
        </p:nvPicPr>
        <p:blipFill>
          <a:blip r:embed="rId30"/>
          <a:stretch>
            <a:fillRect/>
          </a:stretch>
        </p:blipFill>
        <p:spPr>
          <a:xfrm>
            <a:off x="6096002" y="4648200"/>
            <a:ext cx="722586" cy="914400"/>
          </a:xfrm>
          <a:prstGeom prst="rect">
            <a:avLst/>
          </a:prstGeom>
        </p:spPr>
      </p:pic>
      <p:pic>
        <p:nvPicPr>
          <p:cNvPr id="62" name="Picture 28" descr="ganesh"/>
          <p:cNvPicPr>
            <a:picLocks noChangeAspect="1" noChangeArrowheads="1"/>
          </p:cNvPicPr>
          <p:nvPr/>
        </p:nvPicPr>
        <p:blipFill>
          <a:blip r:embed="rId31"/>
          <a:srcRect/>
          <a:stretch>
            <a:fillRect/>
          </a:stretch>
        </p:blipFill>
        <p:spPr bwMode="auto">
          <a:xfrm>
            <a:off x="6858000" y="5638800"/>
            <a:ext cx="644525" cy="820738"/>
          </a:xfrm>
          <a:prstGeom prst="rect">
            <a:avLst/>
          </a:prstGeom>
          <a:noFill/>
          <a:ln w="9525">
            <a:noFill/>
            <a:miter lim="800000"/>
            <a:headEnd/>
            <a:tailEnd/>
          </a:ln>
        </p:spPr>
      </p:pic>
      <p:pic>
        <p:nvPicPr>
          <p:cNvPr id="2" name="Picture 1" descr="379d77c.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429000" y="5562600"/>
            <a:ext cx="838200" cy="914400"/>
          </a:xfrm>
          <a:prstGeom prst="rect">
            <a:avLst/>
          </a:prstGeom>
        </p:spPr>
      </p:pic>
      <p:pic>
        <p:nvPicPr>
          <p:cNvPr id="3" name="Picture 2"/>
          <p:cNvPicPr>
            <a:picLocks noChangeAspect="1"/>
          </p:cNvPicPr>
          <p:nvPr/>
        </p:nvPicPr>
        <p:blipFill>
          <a:blip r:embed="rId33"/>
          <a:stretch>
            <a:fillRect/>
          </a:stretch>
        </p:blipFill>
        <p:spPr>
          <a:xfrm>
            <a:off x="6019839" y="1887682"/>
            <a:ext cx="738897" cy="838200"/>
          </a:xfrm>
          <a:prstGeom prst="rect">
            <a:avLst/>
          </a:prstGeom>
        </p:spPr>
      </p:pic>
      <p:pic>
        <p:nvPicPr>
          <p:cNvPr id="4" name="Picture 3"/>
          <p:cNvPicPr>
            <a:picLocks noChangeAspect="1"/>
          </p:cNvPicPr>
          <p:nvPr/>
        </p:nvPicPr>
        <p:blipFill>
          <a:blip r:embed="rId34"/>
          <a:stretch>
            <a:fillRect/>
          </a:stretch>
        </p:blipFill>
        <p:spPr>
          <a:xfrm>
            <a:off x="6834936" y="973282"/>
            <a:ext cx="714635" cy="906600"/>
          </a:xfrm>
          <a:prstGeom prst="rect">
            <a:avLst/>
          </a:prstGeom>
        </p:spPr>
      </p:pic>
      <p:pic>
        <p:nvPicPr>
          <p:cNvPr id="50" name="Picture 16" descr="yasser"/>
          <p:cNvPicPr>
            <a:picLocks noChangeAspect="1" noChangeArrowheads="1"/>
          </p:cNvPicPr>
          <p:nvPr/>
        </p:nvPicPr>
        <p:blipFill>
          <a:blip r:embed="rId28"/>
          <a:srcRect/>
          <a:stretch>
            <a:fillRect/>
          </a:stretch>
        </p:blipFill>
        <p:spPr bwMode="auto">
          <a:xfrm>
            <a:off x="6781800" y="2667000"/>
            <a:ext cx="762000" cy="838200"/>
          </a:xfrm>
          <a:prstGeom prst="rect">
            <a:avLst/>
          </a:prstGeom>
          <a:noFill/>
          <a:ln w="9525">
            <a:noFill/>
            <a:miter lim="800000"/>
            <a:headEnd/>
            <a:tailEnd/>
          </a:ln>
        </p:spPr>
      </p:pic>
      <p:pic>
        <p:nvPicPr>
          <p:cNvPr id="6" name="Picture 5" descr="images.jpe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520698" y="962148"/>
            <a:ext cx="685800" cy="925573"/>
          </a:xfrm>
          <a:prstGeom prst="rect">
            <a:avLst/>
          </a:prstGeom>
        </p:spPr>
      </p:pic>
      <p:pic>
        <p:nvPicPr>
          <p:cNvPr id="11" name="Picture 10" descr="image_normal.jpe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257800" y="1920240"/>
            <a:ext cx="685800" cy="822960"/>
          </a:xfrm>
          <a:prstGeom prst="rect">
            <a:avLst/>
          </a:prstGeom>
        </p:spPr>
      </p:pic>
      <p:pic>
        <p:nvPicPr>
          <p:cNvPr id="60" name="Picture 59"/>
          <p:cNvPicPr>
            <a:picLocks noChangeAspect="1"/>
          </p:cNvPicPr>
          <p:nvPr/>
        </p:nvPicPr>
        <p:blipFill rotWithShape="1">
          <a:blip r:embed="rId37"/>
          <a:srcRect b="20992"/>
          <a:stretch/>
        </p:blipFill>
        <p:spPr>
          <a:xfrm>
            <a:off x="304800" y="1524003"/>
            <a:ext cx="838200" cy="986739"/>
          </a:xfrm>
          <a:prstGeom prst="rect">
            <a:avLst/>
          </a:prstGeom>
        </p:spPr>
      </p:pic>
      <p:pic>
        <p:nvPicPr>
          <p:cNvPr id="12" name="Picture 11" descr="image_normal-1.jpe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524000" y="2438400"/>
            <a:ext cx="762000" cy="936886"/>
          </a:xfrm>
          <a:prstGeom prst="rect">
            <a:avLst/>
          </a:prstGeom>
        </p:spPr>
      </p:pic>
      <p:pic>
        <p:nvPicPr>
          <p:cNvPr id="13" name="Picture 12" descr="image.jpe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286000" y="2438400"/>
            <a:ext cx="703385" cy="914400"/>
          </a:xfrm>
          <a:prstGeom prst="rect">
            <a:avLst/>
          </a:prstGeom>
        </p:spPr>
      </p:pic>
      <p:pic>
        <p:nvPicPr>
          <p:cNvPr id="14" name="Picture 13" descr="19f6e49.jpg"/>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286000" y="1524039"/>
            <a:ext cx="685800" cy="891541"/>
          </a:xfrm>
          <a:prstGeom prst="rect">
            <a:avLst/>
          </a:prstGeom>
        </p:spPr>
      </p:pic>
      <p:pic>
        <p:nvPicPr>
          <p:cNvPr id="15" name="Picture 14" descr="Shankar_Subramaniam-1.jpg"/>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229639" y="990600"/>
            <a:ext cx="785103" cy="914400"/>
          </a:xfrm>
          <a:prstGeom prst="rect">
            <a:avLst/>
          </a:prstGeom>
        </p:spPr>
      </p:pic>
      <p:pic>
        <p:nvPicPr>
          <p:cNvPr id="9" name="Picture 8" descr="JohnYenRectangleNov01.jp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467606" y="1905000"/>
            <a:ext cx="784729" cy="850878"/>
          </a:xfrm>
          <a:prstGeom prst="rect">
            <a:avLst/>
          </a:prstGeom>
        </p:spPr>
      </p:pic>
      <p:pic>
        <p:nvPicPr>
          <p:cNvPr id="16" name="Picture 15" descr="pli.jpg"/>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543800" y="3505200"/>
            <a:ext cx="657279" cy="838200"/>
          </a:xfrm>
          <a:prstGeom prst="rect">
            <a:avLst/>
          </a:prstGeom>
        </p:spPr>
      </p:pic>
      <p:pic>
        <p:nvPicPr>
          <p:cNvPr id="17" name="Picture 16" descr="3b5aabc.jp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429000" y="3810001"/>
            <a:ext cx="762000" cy="862280"/>
          </a:xfrm>
          <a:prstGeom prst="rect">
            <a:avLst/>
          </a:prstGeom>
        </p:spPr>
      </p:pic>
      <p:pic>
        <p:nvPicPr>
          <p:cNvPr id="18" name="Picture 17" descr="feihong.JPG"/>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620039" y="5638800"/>
            <a:ext cx="650875" cy="814388"/>
          </a:xfrm>
          <a:prstGeom prst="rect">
            <a:avLst/>
          </a:prstGeom>
        </p:spPr>
      </p:pic>
      <p:pic>
        <p:nvPicPr>
          <p:cNvPr id="19" name="Picture 18" descr="Unknown.jpeg"/>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096000" y="2743200"/>
            <a:ext cx="743215" cy="831732"/>
          </a:xfrm>
          <a:prstGeom prst="rect">
            <a:avLst/>
          </a:prstGeom>
        </p:spPr>
      </p:pic>
      <p:pic>
        <p:nvPicPr>
          <p:cNvPr id="21" name="Picture 20" descr="Unknown-2.jpeg"/>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5334000" y="3581400"/>
            <a:ext cx="749301" cy="800860"/>
          </a:xfrm>
          <a:prstGeom prst="rect">
            <a:avLst/>
          </a:prstGeom>
        </p:spPr>
      </p:pic>
      <p:pic>
        <p:nvPicPr>
          <p:cNvPr id="22" name="Picture 21" descr="Unknown-3.jpeg"/>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229600" y="3581400"/>
            <a:ext cx="761999" cy="775884"/>
          </a:xfrm>
          <a:prstGeom prst="rect">
            <a:avLst/>
          </a:prstGeom>
        </p:spPr>
      </p:pic>
      <p:sp>
        <p:nvSpPr>
          <p:cNvPr id="5" name="TextBox 4"/>
          <p:cNvSpPr txBox="1"/>
          <p:nvPr/>
        </p:nvSpPr>
        <p:spPr>
          <a:xfrm>
            <a:off x="76201" y="685800"/>
            <a:ext cx="4522668" cy="400110"/>
          </a:xfrm>
          <a:prstGeom prst="rect">
            <a:avLst/>
          </a:prstGeom>
          <a:noFill/>
        </p:spPr>
        <p:txBody>
          <a:bodyPr wrap="none" lIns="91024" tIns="45514" rIns="91024" bIns="45514" rtlCol="0">
            <a:spAutoFit/>
          </a:bodyPr>
          <a:lstStyle/>
          <a:p>
            <a:r>
              <a:rPr lang="en-US" sz="2000" i="0" dirty="0">
                <a:latin typeface="Calibri"/>
                <a:cs typeface="Calibri"/>
              </a:rPr>
              <a:t>Artificial Intelligence Research Laboratory</a:t>
            </a:r>
          </a:p>
        </p:txBody>
      </p:sp>
      <p:pic>
        <p:nvPicPr>
          <p:cNvPr id="7" name="Picture 6" descr="VIEW_STUDENT_PHOTO-1.cfm.jpeg"/>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971839" y="2438439"/>
            <a:ext cx="758715" cy="914399"/>
          </a:xfrm>
          <a:prstGeom prst="rect">
            <a:avLst/>
          </a:prstGeom>
        </p:spPr>
      </p:pic>
      <p:pic>
        <p:nvPicPr>
          <p:cNvPr id="24" name="Picture 23" descr="VIEW_STUDENT_PHOTO.cfm.jpeg"/>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3733800" y="2438439"/>
            <a:ext cx="762000" cy="928007"/>
          </a:xfrm>
          <a:prstGeom prst="rect">
            <a:avLst/>
          </a:prstGeom>
        </p:spPr>
      </p:pic>
      <p:pic>
        <p:nvPicPr>
          <p:cNvPr id="26" name="Picture 25" descr="VIEW_STUDENT_PHOTO-2.cfm.jpeg"/>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971802" y="1524039"/>
            <a:ext cx="830826" cy="919843"/>
          </a:xfrm>
          <a:prstGeom prst="rect">
            <a:avLst/>
          </a:prstGeom>
        </p:spPr>
      </p:pic>
      <p:pic>
        <p:nvPicPr>
          <p:cNvPr id="27" name="Picture 26" descr="Unknown.jpeg"/>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8229605" y="1905004"/>
            <a:ext cx="755751" cy="839723"/>
          </a:xfrm>
          <a:prstGeom prst="rect">
            <a:avLst/>
          </a:prstGeom>
        </p:spPr>
      </p:pic>
      <p:sp>
        <p:nvSpPr>
          <p:cNvPr id="10" name="Footer Placeholder 9"/>
          <p:cNvSpPr>
            <a:spLocks noGrp="1"/>
          </p:cNvSpPr>
          <p:nvPr>
            <p:ph type="ftr" sz="quarter" idx="10"/>
          </p:nvPr>
        </p:nvSpPr>
        <p:spPr/>
        <p:txBody>
          <a:bodyPr/>
          <a:lstStyle/>
          <a:p>
            <a:r>
              <a:rPr lang="en-US" smtClean="0"/>
              <a:t>Reproducible Computational Research, Vasant Honavar</a:t>
            </a:r>
            <a:endParaRPr lang="en-US"/>
          </a:p>
        </p:txBody>
      </p:sp>
      <p:pic>
        <p:nvPicPr>
          <p:cNvPr id="23" name="Picture 22" descr="image_normal-2.jpeg"/>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6781800" y="3505200"/>
            <a:ext cx="762000" cy="838200"/>
          </a:xfrm>
          <a:prstGeom prst="rect">
            <a:avLst/>
          </a:prstGeom>
        </p:spPr>
      </p:pic>
      <p:pic>
        <p:nvPicPr>
          <p:cNvPr id="28" name="Picture 27"/>
          <p:cNvPicPr>
            <a:picLocks noChangeAspect="1"/>
          </p:cNvPicPr>
          <p:nvPr/>
        </p:nvPicPr>
        <p:blipFill>
          <a:blip r:embed="rId54"/>
          <a:stretch>
            <a:fillRect/>
          </a:stretch>
        </p:blipFill>
        <p:spPr>
          <a:xfrm>
            <a:off x="6096000" y="3505201"/>
            <a:ext cx="685800" cy="871780"/>
          </a:xfrm>
          <a:prstGeom prst="rect">
            <a:avLst/>
          </a:prstGeom>
        </p:spPr>
      </p:pic>
      <p:pic>
        <p:nvPicPr>
          <p:cNvPr id="30" name="Picture 29"/>
          <p:cNvPicPr>
            <a:picLocks noChangeAspect="1"/>
          </p:cNvPicPr>
          <p:nvPr/>
        </p:nvPicPr>
        <p:blipFill>
          <a:blip r:embed="rId55"/>
          <a:stretch>
            <a:fillRect/>
          </a:stretch>
        </p:blipFill>
        <p:spPr>
          <a:xfrm>
            <a:off x="5257800" y="2743200"/>
            <a:ext cx="809708" cy="830664"/>
          </a:xfrm>
          <a:prstGeom prst="rect">
            <a:avLst/>
          </a:prstGeom>
        </p:spPr>
      </p:pic>
      <p:pic>
        <p:nvPicPr>
          <p:cNvPr id="31" name="Picture 30" descr="FID-755-Buxton.jpg"/>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781800" y="1905000"/>
            <a:ext cx="685800" cy="762000"/>
          </a:xfrm>
          <a:prstGeom prst="rect">
            <a:avLst/>
          </a:prstGeom>
        </p:spPr>
      </p:pic>
    </p:spTree>
    <p:extLst>
      <p:ext uri="{BB962C8B-B14F-4D97-AF65-F5344CB8AC3E}">
        <p14:creationId xmlns:p14="http://schemas.microsoft.com/office/powerpoint/2010/main" val="58432604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On scientific practice</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pic>
        <p:nvPicPr>
          <p:cNvPr id="5"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1295400"/>
            <a:ext cx="4525963" cy="4525963"/>
          </a:xfrm>
        </p:spPr>
      </p:pic>
    </p:spTree>
    <p:extLst>
      <p:ext uri="{BB962C8B-B14F-4D97-AF65-F5344CB8AC3E}">
        <p14:creationId xmlns:p14="http://schemas.microsoft.com/office/powerpoint/2010/main" val="1181318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Pillars of the scientific method</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pic>
        <p:nvPicPr>
          <p:cNvPr id="5" name="Immagine 9"/>
          <p:cNvPicPr>
            <a:picLocks noChangeAspect="1"/>
          </p:cNvPicPr>
          <p:nvPr/>
        </p:nvPicPr>
        <p:blipFill>
          <a:blip r:embed="rId2"/>
          <a:stretch>
            <a:fillRect/>
          </a:stretch>
        </p:blipFill>
        <p:spPr>
          <a:xfrm>
            <a:off x="1066800" y="1295400"/>
            <a:ext cx="6486364" cy="4817206"/>
          </a:xfrm>
          <a:prstGeom prst="rect">
            <a:avLst/>
          </a:prstGeom>
        </p:spPr>
      </p:pic>
    </p:spTree>
    <p:extLst>
      <p:ext uri="{BB962C8B-B14F-4D97-AF65-F5344CB8AC3E}">
        <p14:creationId xmlns:p14="http://schemas.microsoft.com/office/powerpoint/2010/main" val="1720710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Pillars </a:t>
            </a:r>
            <a:r>
              <a:rPr lang="en-US" sz="3200" dirty="0" smtClean="0"/>
              <a:t>of the scientific method</a:t>
            </a:r>
            <a:endParaRPr lang="en-US" sz="3200" dirty="0"/>
          </a:p>
        </p:txBody>
      </p:sp>
      <p:sp>
        <p:nvSpPr>
          <p:cNvPr id="3" name="Content Placeholder 2"/>
          <p:cNvSpPr>
            <a:spLocks noGrp="1"/>
          </p:cNvSpPr>
          <p:nvPr>
            <p:ph idx="1"/>
          </p:nvPr>
        </p:nvSpPr>
        <p:spPr/>
        <p:txBody>
          <a:bodyPr/>
          <a:lstStyle/>
          <a:p>
            <a:pPr algn="just" eaLnBrk="1" hangingPunct="1">
              <a:lnSpc>
                <a:spcPct val="90000"/>
              </a:lnSpc>
            </a:pPr>
            <a:r>
              <a:rPr lang="en-US" sz="2400" b="1" dirty="0">
                <a:solidFill>
                  <a:srgbClr val="800000"/>
                </a:solidFill>
                <a:latin typeface="Arial" charset="0"/>
              </a:rPr>
              <a:t>Replication</a:t>
            </a:r>
            <a:r>
              <a:rPr lang="en-US" sz="2400" dirty="0">
                <a:latin typeface="Arial" charset="0"/>
              </a:rPr>
              <a:t> – independent </a:t>
            </a:r>
            <a:r>
              <a:rPr lang="en-US" sz="2400" dirty="0" smtClean="0">
                <a:latin typeface="Arial" charset="0"/>
              </a:rPr>
              <a:t>researchers </a:t>
            </a:r>
            <a:r>
              <a:rPr lang="en-US" sz="2400" dirty="0">
                <a:latin typeface="Arial" charset="0"/>
              </a:rPr>
              <a:t>going out and collecting new data to verify </a:t>
            </a:r>
            <a:r>
              <a:rPr lang="en-US" sz="2400" dirty="0" smtClean="0">
                <a:latin typeface="Arial" charset="0"/>
              </a:rPr>
              <a:t>scientific findings  </a:t>
            </a:r>
            <a:r>
              <a:rPr lang="mr-IN" sz="2400" dirty="0" smtClean="0">
                <a:latin typeface="Arial" charset="0"/>
              </a:rPr>
              <a:t>–</a:t>
            </a:r>
            <a:r>
              <a:rPr lang="en-US" sz="2400" dirty="0" smtClean="0">
                <a:latin typeface="Arial" charset="0"/>
              </a:rPr>
              <a:t> considered </a:t>
            </a:r>
            <a:r>
              <a:rPr lang="en-US" sz="2400" dirty="0">
                <a:latin typeface="Arial" charset="0"/>
              </a:rPr>
              <a:t>the scientific </a:t>
            </a:r>
            <a:r>
              <a:rPr lang="en-US" sz="2400" dirty="0" smtClean="0">
                <a:latin typeface="Arial" charset="0"/>
              </a:rPr>
              <a:t>gold </a:t>
            </a:r>
            <a:r>
              <a:rPr lang="en-US" sz="2400" dirty="0">
                <a:latin typeface="Arial" charset="0"/>
              </a:rPr>
              <a:t>standard.</a:t>
            </a:r>
          </a:p>
          <a:p>
            <a:pPr algn="just" eaLnBrk="1" hangingPunct="1">
              <a:lnSpc>
                <a:spcPct val="90000"/>
              </a:lnSpc>
            </a:pPr>
            <a:r>
              <a:rPr lang="en-US" sz="2400" b="1" dirty="0">
                <a:solidFill>
                  <a:srgbClr val="800000"/>
                </a:solidFill>
                <a:latin typeface="Arial" charset="0"/>
              </a:rPr>
              <a:t>Reproduction</a:t>
            </a:r>
            <a:r>
              <a:rPr lang="en-US" sz="2400" dirty="0">
                <a:latin typeface="Arial" charset="0"/>
              </a:rPr>
              <a:t> – independent </a:t>
            </a:r>
            <a:r>
              <a:rPr lang="en-US" sz="2400" dirty="0" smtClean="0">
                <a:latin typeface="Arial" charset="0"/>
              </a:rPr>
              <a:t>researchers </a:t>
            </a:r>
            <a:r>
              <a:rPr lang="en-US" sz="2400" dirty="0">
                <a:latin typeface="Arial" charset="0"/>
              </a:rPr>
              <a:t>analyze the same data and produce the same </a:t>
            </a:r>
            <a:r>
              <a:rPr lang="en-US" sz="2400" dirty="0" smtClean="0">
                <a:latin typeface="Arial" charset="0"/>
              </a:rPr>
              <a:t>result. </a:t>
            </a:r>
            <a:r>
              <a:rPr lang="en-US" sz="2400" dirty="0">
                <a:latin typeface="Arial" charset="0"/>
              </a:rPr>
              <a:t>Focus on </a:t>
            </a:r>
            <a:r>
              <a:rPr lang="en-US" sz="2400" dirty="0" smtClean="0">
                <a:latin typeface="Arial" charset="0"/>
              </a:rPr>
              <a:t>transparency </a:t>
            </a:r>
            <a:r>
              <a:rPr lang="en-US" sz="2400" dirty="0">
                <a:latin typeface="Arial" charset="0"/>
              </a:rPr>
              <a:t>of data analysis. </a:t>
            </a:r>
            <a:endParaRPr lang="en-US" sz="2400" dirty="0" smtClean="0">
              <a:latin typeface="Arial" charset="0"/>
            </a:endParaRPr>
          </a:p>
          <a:p>
            <a:pPr marL="0" indent="0" algn="just" eaLnBrk="1" hangingPunct="1">
              <a:lnSpc>
                <a:spcPct val="90000"/>
              </a:lnSpc>
              <a:buNone/>
            </a:pPr>
            <a:endParaRPr lang="en-US" sz="2400" dirty="0" smtClean="0">
              <a:latin typeface="Arial" charset="0"/>
            </a:endParaRPr>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5" name="TextBox 4"/>
          <p:cNvSpPr txBox="1"/>
          <p:nvPr/>
        </p:nvSpPr>
        <p:spPr>
          <a:xfrm>
            <a:off x="304800" y="5181600"/>
            <a:ext cx="8458200" cy="539635"/>
          </a:xfrm>
          <a:prstGeom prst="rect">
            <a:avLst/>
          </a:prstGeom>
          <a:noFill/>
        </p:spPr>
        <p:txBody>
          <a:bodyPr wrap="square" rtlCol="0">
            <a:spAutoFit/>
          </a:bodyPr>
          <a:lstStyle/>
          <a:p>
            <a:pPr algn="just" eaLnBrk="1" hangingPunct="1">
              <a:lnSpc>
                <a:spcPct val="90000"/>
              </a:lnSpc>
            </a:pPr>
            <a:r>
              <a:rPr lang="en-US" sz="1600" i="0" dirty="0" err="1">
                <a:latin typeface="Arial" charset="0"/>
              </a:rPr>
              <a:t>Peng</a:t>
            </a:r>
            <a:r>
              <a:rPr lang="en-US" sz="1600" i="0" dirty="0">
                <a:latin typeface="Arial" charset="0"/>
              </a:rPr>
              <a:t>, Roger D</a:t>
            </a:r>
            <a:r>
              <a:rPr lang="en-US" sz="1600" i="0" dirty="0" smtClean="0">
                <a:latin typeface="Arial" charset="0"/>
              </a:rPr>
              <a:t>. (2011) </a:t>
            </a:r>
            <a:r>
              <a:rPr lang="en-US" sz="1600" i="0" dirty="0">
                <a:latin typeface="Arial" charset="0"/>
              </a:rPr>
              <a:t>“Reproducible Research in Computational Science.” </a:t>
            </a:r>
            <a:r>
              <a:rPr lang="en-US" sz="1600" i="0" dirty="0" smtClean="0">
                <a:latin typeface="Arial" charset="0"/>
              </a:rPr>
              <a:t>Science 334.6060: </a:t>
            </a:r>
            <a:r>
              <a:rPr lang="en-US" sz="1600" i="0" dirty="0">
                <a:latin typeface="Arial" charset="0"/>
              </a:rPr>
              <a:t>1226–1227. </a:t>
            </a:r>
          </a:p>
        </p:txBody>
      </p:sp>
    </p:spTree>
    <p:extLst>
      <p:ext uri="{BB962C8B-B14F-4D97-AF65-F5344CB8AC3E}">
        <p14:creationId xmlns:p14="http://schemas.microsoft.com/office/powerpoint/2010/main" val="2388302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Many dimensions</a:t>
            </a:r>
            <a:endParaRPr lang="en-US" sz="3200" dirty="0"/>
          </a:p>
        </p:txBody>
      </p:sp>
      <p:sp>
        <p:nvSpPr>
          <p:cNvPr id="3" name="Content Placeholder 2"/>
          <p:cNvSpPr>
            <a:spLocks noGrp="1"/>
          </p:cNvSpPr>
          <p:nvPr>
            <p:ph idx="1"/>
          </p:nvPr>
        </p:nvSpPr>
        <p:spPr/>
        <p:txBody>
          <a:bodyPr/>
          <a:lstStyle/>
          <a:p>
            <a:r>
              <a:rPr lang="en-US" dirty="0" smtClean="0"/>
              <a:t>Samples</a:t>
            </a:r>
          </a:p>
          <a:p>
            <a:r>
              <a:rPr lang="en-US" dirty="0" smtClean="0"/>
              <a:t>Measurements</a:t>
            </a:r>
          </a:p>
          <a:p>
            <a:r>
              <a:rPr lang="en-US" dirty="0" smtClean="0"/>
              <a:t>Experiment design </a:t>
            </a:r>
          </a:p>
          <a:p>
            <a:r>
              <a:rPr lang="en-US" dirty="0" smtClean="0"/>
              <a:t>Data</a:t>
            </a:r>
          </a:p>
          <a:p>
            <a:r>
              <a:rPr lang="en-US" dirty="0" smtClean="0"/>
              <a:t>Statistical considerations </a:t>
            </a:r>
            <a:endParaRPr lang="en-US" dirty="0" smtClean="0"/>
          </a:p>
          <a:p>
            <a:r>
              <a:rPr lang="en-US" dirty="0" smtClean="0">
                <a:solidFill>
                  <a:srgbClr val="000000"/>
                </a:solidFill>
              </a:rPr>
              <a:t>Analysis</a:t>
            </a:r>
          </a:p>
          <a:p>
            <a:r>
              <a:rPr lang="en-US" dirty="0" smtClean="0"/>
              <a:t>Scientific misconduct</a:t>
            </a:r>
            <a:endParaRPr lang="en-US" dirty="0" smtClean="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72213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2800" dirty="0" smtClean="0"/>
              <a:t>Science as we know it </a:t>
            </a:r>
            <a:endParaRPr lang="en-US" sz="2800" dirty="0"/>
          </a:p>
        </p:txBody>
      </p:sp>
      <p:sp>
        <p:nvSpPr>
          <p:cNvPr id="4" name="AutoShape 3"/>
          <p:cNvSpPr>
            <a:spLocks noChangeArrowheads="1"/>
          </p:cNvSpPr>
          <p:nvPr/>
        </p:nvSpPr>
        <p:spPr bwMode="auto">
          <a:xfrm>
            <a:off x="1242939" y="2438401"/>
            <a:ext cx="2133600" cy="1219200"/>
          </a:xfrm>
          <a:prstGeom prst="roundRect">
            <a:avLst>
              <a:gd name="adj" fmla="val 21535"/>
            </a:avLst>
          </a:prstGeom>
          <a:solidFill>
            <a:srgbClr val="99CCFF">
              <a:alpha val="89999"/>
            </a:srgbClr>
          </a:solidFill>
          <a:ln w="9525">
            <a:solidFill>
              <a:schemeClr val="tx1"/>
            </a:solidFill>
            <a:round/>
            <a:headEnd/>
            <a:tailEnd/>
          </a:ln>
          <a:effectLst/>
        </p:spPr>
        <p:txBody>
          <a:bodyPr wrap="none" anchor="ctr">
            <a:prstTxWarp prst="textNoShape">
              <a:avLst/>
            </a:prstTxWarp>
          </a:bodyPr>
          <a:lstStyle/>
          <a:p>
            <a:r>
              <a:rPr lang="en-US" b="0" i="0" dirty="0" smtClean="0">
                <a:latin typeface="Bookman Old Style" pitchFamily="1" charset="0"/>
              </a:rPr>
              <a:t>Model</a:t>
            </a:r>
            <a:endParaRPr lang="en-US" b="0" i="0" dirty="0">
              <a:latin typeface="Bookman Old Style" pitchFamily="1" charset="0"/>
            </a:endParaRPr>
          </a:p>
        </p:txBody>
      </p:sp>
      <p:sp>
        <p:nvSpPr>
          <p:cNvPr id="6" name="AutoShape 4"/>
          <p:cNvSpPr>
            <a:spLocks noChangeArrowheads="1"/>
          </p:cNvSpPr>
          <p:nvPr/>
        </p:nvSpPr>
        <p:spPr bwMode="auto">
          <a:xfrm>
            <a:off x="1219200" y="4419600"/>
            <a:ext cx="2133600" cy="1219200"/>
          </a:xfrm>
          <a:prstGeom prst="roundRect">
            <a:avLst>
              <a:gd name="adj" fmla="val 16667"/>
            </a:avLst>
          </a:prstGeom>
          <a:solidFill>
            <a:srgbClr val="99CCFF">
              <a:alpha val="89999"/>
            </a:srgbClr>
          </a:solidFill>
          <a:ln w="9525">
            <a:solidFill>
              <a:schemeClr val="tx1"/>
            </a:solidFill>
            <a:round/>
            <a:headEnd/>
            <a:tailEnd/>
          </a:ln>
          <a:effectLst/>
        </p:spPr>
        <p:txBody>
          <a:bodyPr wrap="none" anchor="ctr">
            <a:prstTxWarp prst="textNoShape">
              <a:avLst/>
            </a:prstTxWarp>
          </a:bodyPr>
          <a:lstStyle/>
          <a:p>
            <a:r>
              <a:rPr lang="en-US" b="0" i="0" dirty="0" smtClean="0">
                <a:latin typeface="Bookman Old Style" pitchFamily="1" charset="0"/>
              </a:rPr>
              <a:t>Data</a:t>
            </a:r>
            <a:endParaRPr lang="en-US" b="0" i="0" dirty="0">
              <a:latin typeface="Bookman Old Style" pitchFamily="1" charset="0"/>
            </a:endParaRPr>
          </a:p>
        </p:txBody>
      </p:sp>
      <p:sp>
        <p:nvSpPr>
          <p:cNvPr id="7" name="AutoShape 5"/>
          <p:cNvSpPr>
            <a:spLocks noChangeArrowheads="1"/>
          </p:cNvSpPr>
          <p:nvPr/>
        </p:nvSpPr>
        <p:spPr bwMode="auto">
          <a:xfrm>
            <a:off x="5736732" y="2438400"/>
            <a:ext cx="2133600" cy="1219200"/>
          </a:xfrm>
          <a:prstGeom prst="roundRect">
            <a:avLst>
              <a:gd name="adj" fmla="val 16667"/>
            </a:avLst>
          </a:prstGeom>
          <a:solidFill>
            <a:srgbClr val="99CCFF">
              <a:alpha val="89999"/>
            </a:srgbClr>
          </a:solidFill>
          <a:ln w="9525">
            <a:solidFill>
              <a:schemeClr val="tx1"/>
            </a:solidFill>
            <a:round/>
            <a:headEnd/>
            <a:tailEnd/>
          </a:ln>
          <a:effectLst/>
        </p:spPr>
        <p:txBody>
          <a:bodyPr wrap="none" anchor="ctr">
            <a:prstTxWarp prst="textNoShape">
              <a:avLst/>
            </a:prstTxWarp>
          </a:bodyPr>
          <a:lstStyle/>
          <a:p>
            <a:r>
              <a:rPr lang="en-US" b="0" i="0" dirty="0" smtClean="0">
                <a:latin typeface="Bookman Old Style" pitchFamily="1" charset="0"/>
              </a:rPr>
              <a:t>Hypotheses</a:t>
            </a:r>
            <a:endParaRPr lang="en-US" b="0" i="0" dirty="0">
              <a:latin typeface="Bookman Old Style" pitchFamily="1" charset="0"/>
            </a:endParaRPr>
          </a:p>
        </p:txBody>
      </p:sp>
      <p:sp>
        <p:nvSpPr>
          <p:cNvPr id="8" name="AutoShape 6"/>
          <p:cNvSpPr>
            <a:spLocks noChangeArrowheads="1"/>
          </p:cNvSpPr>
          <p:nvPr/>
        </p:nvSpPr>
        <p:spPr bwMode="auto">
          <a:xfrm>
            <a:off x="5683345" y="4369316"/>
            <a:ext cx="2133600" cy="1219200"/>
          </a:xfrm>
          <a:prstGeom prst="roundRect">
            <a:avLst>
              <a:gd name="adj" fmla="val 16667"/>
            </a:avLst>
          </a:prstGeom>
          <a:solidFill>
            <a:srgbClr val="99CCFF">
              <a:alpha val="89999"/>
            </a:srgbClr>
          </a:solidFill>
          <a:ln w="9525">
            <a:solidFill>
              <a:schemeClr val="tx1"/>
            </a:solidFill>
            <a:round/>
            <a:headEnd/>
            <a:tailEnd/>
          </a:ln>
          <a:effectLst/>
        </p:spPr>
        <p:txBody>
          <a:bodyPr wrap="none" anchor="ctr">
            <a:prstTxWarp prst="textNoShape">
              <a:avLst/>
            </a:prstTxWarp>
          </a:bodyPr>
          <a:lstStyle/>
          <a:p>
            <a:r>
              <a:rPr lang="en-US" b="0" i="0" dirty="0" smtClean="0">
                <a:latin typeface="Bookman Old Style" pitchFamily="1" charset="0"/>
              </a:rPr>
              <a:t>Predictions</a:t>
            </a:r>
            <a:endParaRPr lang="en-US" b="0" i="0" dirty="0">
              <a:latin typeface="Bookman Old Style" pitchFamily="1" charset="0"/>
            </a:endParaRPr>
          </a:p>
        </p:txBody>
      </p:sp>
      <p:sp>
        <p:nvSpPr>
          <p:cNvPr id="9" name="Line 7"/>
          <p:cNvSpPr>
            <a:spLocks noChangeShapeType="1"/>
          </p:cNvSpPr>
          <p:nvPr/>
        </p:nvSpPr>
        <p:spPr bwMode="auto">
          <a:xfrm flipV="1">
            <a:off x="3356310" y="3071036"/>
            <a:ext cx="2410322" cy="12958"/>
          </a:xfrm>
          <a:prstGeom prst="line">
            <a:avLst/>
          </a:prstGeom>
          <a:noFill/>
          <a:ln w="57150">
            <a:solidFill>
              <a:schemeClr val="tx1"/>
            </a:solidFill>
            <a:round/>
            <a:headEnd/>
            <a:tailEnd type="triangle" w="med" len="med"/>
          </a:ln>
          <a:effectLst/>
        </p:spPr>
        <p:txBody>
          <a:bodyPr wrap="none" anchor="ctr">
            <a:prstTxWarp prst="textNoShape">
              <a:avLst/>
            </a:prstTxWarp>
          </a:bodyPr>
          <a:lstStyle/>
          <a:p>
            <a:endParaRPr lang="en-US" b="0" i="0"/>
          </a:p>
        </p:txBody>
      </p:sp>
      <p:sp>
        <p:nvSpPr>
          <p:cNvPr id="10" name="Line 8"/>
          <p:cNvSpPr>
            <a:spLocks noChangeShapeType="1"/>
          </p:cNvSpPr>
          <p:nvPr/>
        </p:nvSpPr>
        <p:spPr bwMode="auto">
          <a:xfrm flipH="1">
            <a:off x="3352799" y="4949940"/>
            <a:ext cx="2310163" cy="3060"/>
          </a:xfrm>
          <a:prstGeom prst="line">
            <a:avLst/>
          </a:prstGeom>
          <a:noFill/>
          <a:ln w="57150">
            <a:solidFill>
              <a:schemeClr val="tx1"/>
            </a:solidFill>
            <a:round/>
            <a:headEnd/>
            <a:tailEnd type="triangle" w="med" len="med"/>
          </a:ln>
          <a:effectLst/>
        </p:spPr>
        <p:txBody>
          <a:bodyPr wrap="none" anchor="ctr">
            <a:prstTxWarp prst="textNoShape">
              <a:avLst/>
            </a:prstTxWarp>
          </a:bodyPr>
          <a:lstStyle/>
          <a:p>
            <a:endParaRPr lang="en-US" b="0" i="0"/>
          </a:p>
        </p:txBody>
      </p:sp>
      <p:sp>
        <p:nvSpPr>
          <p:cNvPr id="11" name="Line 9"/>
          <p:cNvSpPr>
            <a:spLocks noChangeShapeType="1"/>
          </p:cNvSpPr>
          <p:nvPr/>
        </p:nvSpPr>
        <p:spPr bwMode="auto">
          <a:xfrm flipV="1">
            <a:off x="2209799" y="3608536"/>
            <a:ext cx="9805" cy="811063"/>
          </a:xfrm>
          <a:prstGeom prst="line">
            <a:avLst/>
          </a:prstGeom>
          <a:noFill/>
          <a:ln w="57150">
            <a:solidFill>
              <a:schemeClr val="tx1"/>
            </a:solidFill>
            <a:round/>
            <a:headEnd/>
            <a:tailEnd type="triangle" w="med" len="med"/>
          </a:ln>
          <a:effectLst/>
        </p:spPr>
        <p:txBody>
          <a:bodyPr wrap="none" anchor="ctr">
            <a:prstTxWarp prst="textNoShape">
              <a:avLst/>
            </a:prstTxWarp>
          </a:bodyPr>
          <a:lstStyle/>
          <a:p>
            <a:endParaRPr lang="en-US" b="0" i="0"/>
          </a:p>
        </p:txBody>
      </p:sp>
      <p:sp>
        <p:nvSpPr>
          <p:cNvPr id="14" name="Line 12"/>
          <p:cNvSpPr>
            <a:spLocks noChangeShapeType="1"/>
          </p:cNvSpPr>
          <p:nvPr/>
        </p:nvSpPr>
        <p:spPr bwMode="auto">
          <a:xfrm>
            <a:off x="6725780" y="3683515"/>
            <a:ext cx="0" cy="685800"/>
          </a:xfrm>
          <a:prstGeom prst="line">
            <a:avLst/>
          </a:prstGeom>
          <a:noFill/>
          <a:ln w="57150">
            <a:solidFill>
              <a:schemeClr val="tx1"/>
            </a:solidFill>
            <a:round/>
            <a:headEnd/>
            <a:tailEnd type="triangle" w="med" len="med"/>
          </a:ln>
          <a:effectLst/>
        </p:spPr>
        <p:txBody>
          <a:bodyPr wrap="none" anchor="ctr">
            <a:prstTxWarp prst="textNoShape">
              <a:avLst/>
            </a:prstTxWarp>
          </a:bodyPr>
          <a:lstStyle/>
          <a:p>
            <a:endParaRPr lang="en-US" b="0" i="0"/>
          </a:p>
        </p:txBody>
      </p:sp>
      <p:sp>
        <p:nvSpPr>
          <p:cNvPr id="17" name="TextBox 16"/>
          <p:cNvSpPr txBox="1"/>
          <p:nvPr/>
        </p:nvSpPr>
        <p:spPr>
          <a:xfrm>
            <a:off x="6806075" y="3816481"/>
            <a:ext cx="1467068" cy="461665"/>
          </a:xfrm>
          <a:prstGeom prst="rect">
            <a:avLst/>
          </a:prstGeom>
          <a:noFill/>
        </p:spPr>
        <p:txBody>
          <a:bodyPr wrap="none" rtlCol="0">
            <a:spAutoFit/>
          </a:bodyPr>
          <a:lstStyle/>
          <a:p>
            <a:r>
              <a:rPr lang="en-US" b="0" i="0" dirty="0" smtClean="0"/>
              <a:t>Deduction</a:t>
            </a:r>
            <a:endParaRPr lang="en-US" b="0" i="0" dirty="0"/>
          </a:p>
        </p:txBody>
      </p:sp>
      <p:sp>
        <p:nvSpPr>
          <p:cNvPr id="18" name="TextBox 17"/>
          <p:cNvSpPr txBox="1"/>
          <p:nvPr/>
        </p:nvSpPr>
        <p:spPr>
          <a:xfrm>
            <a:off x="3387354" y="5123283"/>
            <a:ext cx="2236510" cy="1200328"/>
          </a:xfrm>
          <a:prstGeom prst="rect">
            <a:avLst/>
          </a:prstGeom>
          <a:noFill/>
        </p:spPr>
        <p:txBody>
          <a:bodyPr wrap="none" rtlCol="0">
            <a:spAutoFit/>
          </a:bodyPr>
          <a:lstStyle/>
          <a:p>
            <a:r>
              <a:rPr lang="en-US" b="0" i="0" dirty="0" smtClean="0"/>
              <a:t>Observation</a:t>
            </a:r>
          </a:p>
          <a:p>
            <a:r>
              <a:rPr lang="en-US" b="0" i="0" dirty="0" smtClean="0"/>
              <a:t>Experimentation</a:t>
            </a:r>
          </a:p>
          <a:p>
            <a:endParaRPr lang="en-US" b="0" i="0" dirty="0"/>
          </a:p>
        </p:txBody>
      </p:sp>
      <p:sp>
        <p:nvSpPr>
          <p:cNvPr id="19" name="TextBox 18"/>
          <p:cNvSpPr txBox="1"/>
          <p:nvPr/>
        </p:nvSpPr>
        <p:spPr>
          <a:xfrm>
            <a:off x="664578" y="3867769"/>
            <a:ext cx="1364476" cy="461665"/>
          </a:xfrm>
          <a:prstGeom prst="rect">
            <a:avLst/>
          </a:prstGeom>
          <a:noFill/>
        </p:spPr>
        <p:txBody>
          <a:bodyPr wrap="none" rtlCol="0">
            <a:spAutoFit/>
          </a:bodyPr>
          <a:lstStyle/>
          <a:p>
            <a:r>
              <a:rPr lang="en-US" b="0" i="0" dirty="0" smtClean="0"/>
              <a:t>Induction</a:t>
            </a:r>
            <a:endParaRPr lang="en-US" b="0" i="0" dirty="0"/>
          </a:p>
        </p:txBody>
      </p:sp>
      <p:sp>
        <p:nvSpPr>
          <p:cNvPr id="16" name="TextBox 15"/>
          <p:cNvSpPr txBox="1"/>
          <p:nvPr/>
        </p:nvSpPr>
        <p:spPr>
          <a:xfrm>
            <a:off x="3852422" y="2542962"/>
            <a:ext cx="1496824" cy="461665"/>
          </a:xfrm>
          <a:prstGeom prst="rect">
            <a:avLst/>
          </a:prstGeom>
          <a:noFill/>
        </p:spPr>
        <p:txBody>
          <a:bodyPr wrap="none" rtlCol="0">
            <a:spAutoFit/>
          </a:bodyPr>
          <a:lstStyle/>
          <a:p>
            <a:r>
              <a:rPr lang="en-US" b="0" i="0" dirty="0" smtClean="0"/>
              <a:t>Abduction</a:t>
            </a:r>
            <a:endParaRPr lang="en-US" b="0" i="0" dirty="0"/>
          </a:p>
        </p:txBody>
      </p:sp>
      <p:sp>
        <p:nvSpPr>
          <p:cNvPr id="24" name="Rounded Rectangle 23"/>
          <p:cNvSpPr/>
          <p:nvPr/>
        </p:nvSpPr>
        <p:spPr>
          <a:xfrm>
            <a:off x="464655" y="2122069"/>
            <a:ext cx="7852648" cy="3841409"/>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solidFill>
                <a:schemeClr val="tx1"/>
              </a:solidFill>
            </a:endParaRPr>
          </a:p>
        </p:txBody>
      </p:sp>
      <p:sp>
        <p:nvSpPr>
          <p:cNvPr id="25" name="TextBox 24"/>
          <p:cNvSpPr txBox="1"/>
          <p:nvPr/>
        </p:nvSpPr>
        <p:spPr>
          <a:xfrm>
            <a:off x="1390682" y="1672872"/>
            <a:ext cx="6370554" cy="461665"/>
          </a:xfrm>
          <a:prstGeom prst="rect">
            <a:avLst/>
          </a:prstGeom>
          <a:noFill/>
        </p:spPr>
        <p:txBody>
          <a:bodyPr wrap="none" rtlCol="0">
            <a:spAutoFit/>
          </a:bodyPr>
          <a:lstStyle/>
          <a:p>
            <a:r>
              <a:rPr lang="en-US" b="0" i="0" dirty="0" smtClean="0"/>
              <a:t>Review, Replication, Communication, Publication</a:t>
            </a:r>
            <a:endParaRPr lang="en-US" b="0" i="0" dirty="0"/>
          </a:p>
        </p:txBody>
      </p:sp>
      <p:sp>
        <p:nvSpPr>
          <p:cNvPr id="26" name="Rounded Rectangle 25"/>
          <p:cNvSpPr/>
          <p:nvPr/>
        </p:nvSpPr>
        <p:spPr>
          <a:xfrm>
            <a:off x="325258" y="1579935"/>
            <a:ext cx="8100465" cy="4535944"/>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solidFill>
                <a:schemeClr val="tx1"/>
              </a:solidFill>
            </a:endParaRPr>
          </a:p>
        </p:txBody>
      </p:sp>
      <p:sp>
        <p:nvSpPr>
          <p:cNvPr id="27" name="Rounded Rectangle 26"/>
          <p:cNvSpPr/>
          <p:nvPr/>
        </p:nvSpPr>
        <p:spPr>
          <a:xfrm>
            <a:off x="185862" y="1022311"/>
            <a:ext cx="8487676" cy="5204489"/>
          </a:xfrm>
          <a:prstGeom prst="roundRect">
            <a:avLst/>
          </a:prstGeom>
          <a:noFill/>
          <a:ln w="28575" cmpd="sng">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solidFill>
                <a:schemeClr val="tx1"/>
              </a:solidFill>
            </a:endParaRPr>
          </a:p>
        </p:txBody>
      </p:sp>
      <p:sp>
        <p:nvSpPr>
          <p:cNvPr id="28" name="TextBox 27"/>
          <p:cNvSpPr txBox="1"/>
          <p:nvPr/>
        </p:nvSpPr>
        <p:spPr>
          <a:xfrm>
            <a:off x="1820014" y="1115248"/>
            <a:ext cx="5609228" cy="461665"/>
          </a:xfrm>
          <a:prstGeom prst="rect">
            <a:avLst/>
          </a:prstGeom>
          <a:noFill/>
        </p:spPr>
        <p:txBody>
          <a:bodyPr wrap="none" rtlCol="0">
            <a:spAutoFit/>
          </a:bodyPr>
          <a:lstStyle/>
          <a:p>
            <a:r>
              <a:rPr lang="en-US" b="0" i="0" dirty="0" smtClean="0"/>
              <a:t>Reproduction, Reuse, Synthesis</a:t>
            </a:r>
            <a:r>
              <a:rPr lang="en-US" b="0" i="0" dirty="0" smtClean="0"/>
              <a:t>, Integration</a:t>
            </a:r>
            <a:endParaRPr lang="en-US" b="0" i="0" dirty="0"/>
          </a:p>
        </p:txBody>
      </p:sp>
      <p:sp>
        <p:nvSpPr>
          <p:cNvPr id="29" name="AutoShape 3"/>
          <p:cNvSpPr>
            <a:spLocks noChangeArrowheads="1"/>
          </p:cNvSpPr>
          <p:nvPr/>
        </p:nvSpPr>
        <p:spPr bwMode="auto">
          <a:xfrm>
            <a:off x="3314531" y="3609065"/>
            <a:ext cx="2400711" cy="866987"/>
          </a:xfrm>
          <a:prstGeom prst="roundRect">
            <a:avLst>
              <a:gd name="adj" fmla="val 21535"/>
            </a:avLst>
          </a:prstGeom>
          <a:noFill/>
          <a:ln w="9525">
            <a:solidFill>
              <a:schemeClr val="tx1"/>
            </a:solidFill>
            <a:round/>
            <a:headEnd/>
            <a:tailEnd/>
          </a:ln>
          <a:effectLst/>
        </p:spPr>
        <p:txBody>
          <a:bodyPr wrap="none" anchor="ctr">
            <a:prstTxWarp prst="textNoShape">
              <a:avLst/>
            </a:prstTxWarp>
          </a:bodyPr>
          <a:lstStyle/>
          <a:p>
            <a:r>
              <a:rPr lang="en-US" b="0" i="0" dirty="0" smtClean="0">
                <a:latin typeface="Bookman Old Style" pitchFamily="1" charset="0"/>
              </a:rPr>
              <a:t>Background </a:t>
            </a:r>
          </a:p>
          <a:p>
            <a:r>
              <a:rPr lang="en-US" b="0" i="0" dirty="0" smtClean="0">
                <a:latin typeface="Bookman Old Style" pitchFamily="1" charset="0"/>
              </a:rPr>
              <a:t>Knowledge</a:t>
            </a:r>
          </a:p>
        </p:txBody>
      </p:sp>
      <p:cxnSp>
        <p:nvCxnSpPr>
          <p:cNvPr id="31" name="Elbow Connector 30"/>
          <p:cNvCxnSpPr>
            <a:stCxn id="29" idx="1"/>
          </p:cNvCxnSpPr>
          <p:nvPr/>
        </p:nvCxnSpPr>
        <p:spPr>
          <a:xfrm rot="10800000">
            <a:off x="2276811" y="3872391"/>
            <a:ext cx="1037721" cy="170168"/>
          </a:xfrm>
          <a:prstGeom prst="bentConnector3">
            <a:avLst>
              <a:gd name="adj1" fmla="val 50000"/>
            </a:avLst>
          </a:prstGeom>
          <a:ln w="38100">
            <a:solidFill>
              <a:schemeClr val="tx2">
                <a:lumMod val="60000"/>
                <a:lumOff val="40000"/>
              </a:schemeClr>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p:nvPr/>
        </p:nvCxnSpPr>
        <p:spPr>
          <a:xfrm rot="5400000" flipH="1" flipV="1">
            <a:off x="4421938" y="3167627"/>
            <a:ext cx="495666" cy="387212"/>
          </a:xfrm>
          <a:prstGeom prst="bentConnector3">
            <a:avLst>
              <a:gd name="adj1" fmla="val 50000"/>
            </a:avLst>
          </a:prstGeom>
          <a:ln w="38100">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flipV="1">
            <a:off x="5684265" y="3887879"/>
            <a:ext cx="1053215" cy="201363"/>
          </a:xfrm>
          <a:prstGeom prst="bentConnector3">
            <a:avLst>
              <a:gd name="adj1" fmla="val 50000"/>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29" idx="2"/>
          </p:cNvCxnSpPr>
          <p:nvPr/>
        </p:nvCxnSpPr>
        <p:spPr>
          <a:xfrm rot="5400000">
            <a:off x="4154554" y="4596323"/>
            <a:ext cx="480604" cy="240063"/>
          </a:xfrm>
          <a:prstGeom prst="bentConnector3">
            <a:avLst>
              <a:gd name="adj1" fmla="val 50000"/>
            </a:avLst>
          </a:prstGeom>
          <a:ln w="38100">
            <a:tailEnd type="arrow"/>
          </a:ln>
          <a:effectLst/>
        </p:spPr>
        <p:style>
          <a:lnRef idx="2">
            <a:schemeClr val="accent1"/>
          </a:lnRef>
          <a:fillRef idx="0">
            <a:schemeClr val="accent1"/>
          </a:fillRef>
          <a:effectRef idx="1">
            <a:schemeClr val="accent1"/>
          </a:effectRef>
          <a:fontRef idx="minor">
            <a:schemeClr val="tx1"/>
          </a:fontRef>
        </p:style>
      </p:cxnSp>
      <p:cxnSp>
        <p:nvCxnSpPr>
          <p:cNvPr id="63" name="Elbow Connector 62"/>
          <p:cNvCxnSpPr/>
          <p:nvPr/>
        </p:nvCxnSpPr>
        <p:spPr>
          <a:xfrm rot="5400000">
            <a:off x="4646488" y="2602263"/>
            <a:ext cx="1564441" cy="418185"/>
          </a:xfrm>
          <a:prstGeom prst="bentConnector3">
            <a:avLst>
              <a:gd name="adj1" fmla="val 50000"/>
            </a:avLst>
          </a:prstGeom>
          <a:ln w="38100">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67" name="Shape 66"/>
          <p:cNvCxnSpPr/>
          <p:nvPr/>
        </p:nvCxnSpPr>
        <p:spPr>
          <a:xfrm rot="16200000" flipH="1">
            <a:off x="2811084" y="2284731"/>
            <a:ext cx="2091086" cy="557581"/>
          </a:xfrm>
          <a:prstGeom prst="bentConnector3">
            <a:avLst>
              <a:gd name="adj1" fmla="val 50000"/>
            </a:avLst>
          </a:prstGeom>
          <a:ln w="38100">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15357526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Traditional scientific research cycle</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21" name="Rectangle 20"/>
          <p:cNvSpPr/>
          <p:nvPr/>
        </p:nvSpPr>
        <p:spPr>
          <a:xfrm>
            <a:off x="838200" y="2590800"/>
            <a:ext cx="1558977" cy="674558"/>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rPr>
              <a:t>Form</a:t>
            </a:r>
          </a:p>
          <a:p>
            <a:pPr algn="ctr"/>
            <a:r>
              <a:rPr lang="en-US" i="0" dirty="0">
                <a:latin typeface="Calibri"/>
              </a:rPr>
              <a:t>Hypothesis</a:t>
            </a:r>
          </a:p>
        </p:txBody>
      </p:sp>
      <p:sp>
        <p:nvSpPr>
          <p:cNvPr id="22" name="Rectangle 21"/>
          <p:cNvSpPr/>
          <p:nvPr/>
        </p:nvSpPr>
        <p:spPr>
          <a:xfrm>
            <a:off x="7379771" y="2509313"/>
            <a:ext cx="1066801" cy="73451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a:latin typeface="Calibri"/>
              </a:rPr>
              <a:t>Collect Data</a:t>
            </a:r>
            <a:endParaRPr lang="en-US" i="0" dirty="0">
              <a:latin typeface="Calibri"/>
            </a:endParaRPr>
          </a:p>
        </p:txBody>
      </p:sp>
      <p:sp>
        <p:nvSpPr>
          <p:cNvPr id="23" name="Rectangle 22"/>
          <p:cNvSpPr/>
          <p:nvPr/>
        </p:nvSpPr>
        <p:spPr>
          <a:xfrm>
            <a:off x="3962400" y="1447800"/>
            <a:ext cx="1661410" cy="70453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rPr>
              <a:t>Design Experiment</a:t>
            </a:r>
          </a:p>
        </p:txBody>
      </p:sp>
      <p:sp>
        <p:nvSpPr>
          <p:cNvPr id="24" name="Rectangle 23"/>
          <p:cNvSpPr/>
          <p:nvPr/>
        </p:nvSpPr>
        <p:spPr>
          <a:xfrm>
            <a:off x="990600" y="4876800"/>
            <a:ext cx="1304144" cy="674558"/>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rPr>
              <a:t>Publish research</a:t>
            </a:r>
          </a:p>
        </p:txBody>
      </p:sp>
      <p:sp>
        <p:nvSpPr>
          <p:cNvPr id="25" name="Rectangle 24"/>
          <p:cNvSpPr/>
          <p:nvPr/>
        </p:nvSpPr>
        <p:spPr>
          <a:xfrm>
            <a:off x="7369203" y="4930478"/>
            <a:ext cx="1180472" cy="73451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a:latin typeface="Calibri"/>
              </a:rPr>
              <a:t>Analyze </a:t>
            </a:r>
            <a:r>
              <a:rPr lang="en-US" i="0" dirty="0">
                <a:latin typeface="Calibri"/>
              </a:rPr>
              <a:t>Data</a:t>
            </a:r>
          </a:p>
        </p:txBody>
      </p:sp>
      <p:sp>
        <p:nvSpPr>
          <p:cNvPr id="26" name="Rectangle 25"/>
          <p:cNvSpPr/>
          <p:nvPr/>
        </p:nvSpPr>
        <p:spPr>
          <a:xfrm>
            <a:off x="4114800" y="5562600"/>
            <a:ext cx="1603947" cy="73451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0" dirty="0">
                <a:solidFill>
                  <a:schemeClr val="bg1"/>
                </a:solidFill>
                <a:latin typeface="Calibri"/>
              </a:rPr>
              <a:t>Write manuscript</a:t>
            </a:r>
          </a:p>
        </p:txBody>
      </p:sp>
      <p:cxnSp>
        <p:nvCxnSpPr>
          <p:cNvPr id="27" name="Straight Arrow Connector 26"/>
          <p:cNvCxnSpPr>
            <a:stCxn id="23" idx="3"/>
            <a:endCxn id="22" idx="0"/>
          </p:cNvCxnSpPr>
          <p:nvPr/>
        </p:nvCxnSpPr>
        <p:spPr>
          <a:xfrm>
            <a:off x="5623811" y="1800070"/>
            <a:ext cx="2289361" cy="70924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4" idx="0"/>
            <a:endCxn id="21" idx="2"/>
          </p:cNvCxnSpPr>
          <p:nvPr/>
        </p:nvCxnSpPr>
        <p:spPr>
          <a:xfrm flipH="1" flipV="1">
            <a:off x="1617689" y="3265358"/>
            <a:ext cx="24983" cy="161144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6" idx="1"/>
            <a:endCxn id="24" idx="3"/>
          </p:cNvCxnSpPr>
          <p:nvPr/>
        </p:nvCxnSpPr>
        <p:spPr>
          <a:xfrm flipH="1" flipV="1">
            <a:off x="2294744" y="5214079"/>
            <a:ext cx="1820056" cy="71578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2" idx="2"/>
            <a:endCxn id="25" idx="0"/>
          </p:cNvCxnSpPr>
          <p:nvPr/>
        </p:nvCxnSpPr>
        <p:spPr>
          <a:xfrm>
            <a:off x="7913171" y="3243831"/>
            <a:ext cx="46268" cy="168664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5" idx="1"/>
            <a:endCxn id="26" idx="3"/>
          </p:cNvCxnSpPr>
          <p:nvPr/>
        </p:nvCxnSpPr>
        <p:spPr>
          <a:xfrm flipH="1">
            <a:off x="5718747" y="5297738"/>
            <a:ext cx="1650456" cy="63212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0"/>
            <a:endCxn id="23" idx="1"/>
          </p:cNvCxnSpPr>
          <p:nvPr/>
        </p:nvCxnSpPr>
        <p:spPr>
          <a:xfrm flipV="1">
            <a:off x="1617689" y="1800070"/>
            <a:ext cx="2344711" cy="7907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2501766" y="2362200"/>
            <a:ext cx="5096465" cy="3192028"/>
            <a:chOff x="2523905" y="2157863"/>
            <a:chExt cx="6756752" cy="3192028"/>
          </a:xfrm>
        </p:grpSpPr>
        <p:sp>
          <p:nvSpPr>
            <p:cNvPr id="34" name="TextBox 33"/>
            <p:cNvSpPr txBox="1"/>
            <p:nvPr/>
          </p:nvSpPr>
          <p:spPr>
            <a:xfrm>
              <a:off x="2523905" y="2672235"/>
              <a:ext cx="6756752" cy="2677656"/>
            </a:xfrm>
            <a:prstGeom prst="rect">
              <a:avLst/>
            </a:prstGeom>
            <a:noFill/>
          </p:spPr>
          <p:txBody>
            <a:bodyPr wrap="square" rtlCol="0">
              <a:spAutoFit/>
            </a:bodyPr>
            <a:lstStyle/>
            <a:p>
              <a:pPr marL="342900" indent="-342900" algn="l">
                <a:buFont typeface="Arial"/>
                <a:buChar char="•"/>
              </a:pPr>
              <a:r>
                <a:rPr lang="en-US" i="0" dirty="0">
                  <a:solidFill>
                    <a:srgbClr val="800000"/>
                  </a:solidFill>
                  <a:latin typeface="Calibri"/>
                </a:rPr>
                <a:t>Technological advances:</a:t>
              </a:r>
            </a:p>
            <a:p>
              <a:pPr marL="800100" lvl="1" indent="-342900" algn="l">
                <a:buFont typeface="Arial" charset="0"/>
                <a:buChar char="•"/>
              </a:pPr>
              <a:r>
                <a:rPr lang="en-US" i="0" dirty="0">
                  <a:latin typeface="Calibri"/>
                </a:rPr>
                <a:t>Huge, complex </a:t>
              </a:r>
              <a:r>
                <a:rPr lang="en-US" i="0" dirty="0" smtClean="0">
                  <a:latin typeface="Calibri"/>
                </a:rPr>
                <a:t>digital datasets</a:t>
              </a:r>
              <a:endParaRPr lang="en-US" i="0" dirty="0">
                <a:latin typeface="Calibri"/>
              </a:endParaRPr>
            </a:p>
            <a:p>
              <a:pPr marL="800100" lvl="1" indent="-342900" algn="l">
                <a:buFont typeface="Arial" charset="0"/>
                <a:buChar char="•"/>
              </a:pPr>
              <a:r>
                <a:rPr lang="en-US" i="0" dirty="0" smtClean="0">
                  <a:latin typeface="Calibri"/>
                </a:rPr>
                <a:t>Computational power</a:t>
              </a:r>
            </a:p>
            <a:p>
              <a:pPr marL="800100" lvl="1" indent="-342900" algn="l">
                <a:buFont typeface="Arial" charset="0"/>
                <a:buChar char="•"/>
              </a:pPr>
              <a:r>
                <a:rPr lang="en-US" i="0" dirty="0" smtClean="0">
                  <a:latin typeface="Calibri"/>
                </a:rPr>
                <a:t>Ability to share</a:t>
              </a:r>
              <a:endParaRPr lang="en-US" i="0" dirty="0">
                <a:latin typeface="Calibri"/>
              </a:endParaRPr>
            </a:p>
            <a:p>
              <a:pPr marL="342900" indent="-342900" algn="l">
                <a:buFont typeface="Arial"/>
                <a:buChar char="•"/>
              </a:pPr>
              <a:r>
                <a:rPr lang="en-US" i="0" dirty="0" smtClean="0">
                  <a:solidFill>
                    <a:srgbClr val="800000"/>
                  </a:solidFill>
                  <a:latin typeface="Calibri"/>
                </a:rPr>
                <a:t>Human Error:</a:t>
              </a:r>
            </a:p>
            <a:p>
              <a:pPr marL="800100" lvl="1" indent="-342900" algn="l">
                <a:buFont typeface="Arial" charset="0"/>
                <a:buChar char="•"/>
              </a:pPr>
              <a:r>
                <a:rPr lang="en-US" i="0" dirty="0" smtClean="0">
                  <a:latin typeface="Calibri"/>
                </a:rPr>
                <a:t>Poor Reporting</a:t>
              </a:r>
            </a:p>
            <a:p>
              <a:pPr marL="800100" lvl="1" indent="-342900" algn="l">
                <a:buFont typeface="Arial" charset="0"/>
                <a:buChar char="•"/>
              </a:pPr>
              <a:r>
                <a:rPr lang="en-US" i="0" dirty="0" smtClean="0">
                  <a:latin typeface="Calibri"/>
                </a:rPr>
                <a:t>Flawed analyses</a:t>
              </a:r>
              <a:endParaRPr lang="en-US" i="0" dirty="0">
                <a:latin typeface="Calibri"/>
              </a:endParaRPr>
            </a:p>
          </p:txBody>
        </p:sp>
        <p:sp>
          <p:nvSpPr>
            <p:cNvPr id="35" name="TextBox 34"/>
            <p:cNvSpPr txBox="1"/>
            <p:nvPr/>
          </p:nvSpPr>
          <p:spPr>
            <a:xfrm>
              <a:off x="2641944" y="2157863"/>
              <a:ext cx="2589669" cy="461665"/>
            </a:xfrm>
            <a:prstGeom prst="rect">
              <a:avLst/>
            </a:prstGeom>
            <a:noFill/>
          </p:spPr>
          <p:txBody>
            <a:bodyPr wrap="none" rtlCol="0">
              <a:spAutoFit/>
            </a:bodyPr>
            <a:lstStyle/>
            <a:p>
              <a:r>
                <a:rPr lang="en-US" i="0" dirty="0">
                  <a:solidFill>
                    <a:srgbClr val="800000"/>
                  </a:solidFill>
                  <a:latin typeface="Calibri"/>
                </a:rPr>
                <a:t>Complications</a:t>
              </a:r>
            </a:p>
          </p:txBody>
        </p:sp>
      </p:grpSp>
    </p:spTree>
    <p:extLst>
      <p:ext uri="{BB962C8B-B14F-4D97-AF65-F5344CB8AC3E}">
        <p14:creationId xmlns:p14="http://schemas.microsoft.com/office/powerpoint/2010/main" val="1085311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Modern scientific research cycle</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5" name="Rectangle 4"/>
          <p:cNvSpPr/>
          <p:nvPr/>
        </p:nvSpPr>
        <p:spPr>
          <a:xfrm>
            <a:off x="2300045" y="1825044"/>
            <a:ext cx="1558977" cy="674558"/>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Form</a:t>
            </a:r>
          </a:p>
          <a:p>
            <a:pPr algn="ctr"/>
            <a:r>
              <a:rPr lang="en-US" i="0" dirty="0">
                <a:latin typeface="Calibri"/>
                <a:cs typeface="Calibri"/>
              </a:rPr>
              <a:t>Hypothesis</a:t>
            </a:r>
          </a:p>
        </p:txBody>
      </p:sp>
      <p:sp>
        <p:nvSpPr>
          <p:cNvPr id="6" name="Rectangle 5"/>
          <p:cNvSpPr/>
          <p:nvPr/>
        </p:nvSpPr>
        <p:spPr>
          <a:xfrm>
            <a:off x="7680908" y="3178145"/>
            <a:ext cx="1066801" cy="73451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a:latin typeface="Calibri"/>
                <a:cs typeface="Calibri"/>
              </a:rPr>
              <a:t>Collect Data</a:t>
            </a:r>
            <a:endParaRPr lang="en-US" i="0" dirty="0">
              <a:latin typeface="Calibri"/>
              <a:cs typeface="Calibri"/>
            </a:endParaRPr>
          </a:p>
        </p:txBody>
      </p:sp>
      <p:sp>
        <p:nvSpPr>
          <p:cNvPr id="7" name="Rectangle 6"/>
          <p:cNvSpPr/>
          <p:nvPr/>
        </p:nvSpPr>
        <p:spPr>
          <a:xfrm>
            <a:off x="4401183" y="1446632"/>
            <a:ext cx="1661410" cy="704539"/>
          </a:xfrm>
          <a:prstGeom prst="rect">
            <a:avLst/>
          </a:prstGeom>
          <a:solidFill>
            <a:srgbClr val="1996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Design Experiment</a:t>
            </a:r>
          </a:p>
        </p:txBody>
      </p:sp>
      <p:sp>
        <p:nvSpPr>
          <p:cNvPr id="8" name="Rectangle 7"/>
          <p:cNvSpPr/>
          <p:nvPr/>
        </p:nvSpPr>
        <p:spPr>
          <a:xfrm>
            <a:off x="2743200" y="3200400"/>
            <a:ext cx="1376285" cy="674558"/>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Publish research</a:t>
            </a:r>
          </a:p>
        </p:txBody>
      </p:sp>
      <p:sp>
        <p:nvSpPr>
          <p:cNvPr id="9" name="Rectangle 8"/>
          <p:cNvSpPr/>
          <p:nvPr/>
        </p:nvSpPr>
        <p:spPr>
          <a:xfrm>
            <a:off x="7696200" y="4648200"/>
            <a:ext cx="1066801" cy="734519"/>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Clean Data</a:t>
            </a:r>
          </a:p>
        </p:txBody>
      </p:sp>
      <p:sp>
        <p:nvSpPr>
          <p:cNvPr id="10" name="Rectangle 9"/>
          <p:cNvSpPr/>
          <p:nvPr/>
        </p:nvSpPr>
        <p:spPr>
          <a:xfrm>
            <a:off x="6019800" y="5410200"/>
            <a:ext cx="1180472" cy="734519"/>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Analyze Data</a:t>
            </a:r>
          </a:p>
        </p:txBody>
      </p:sp>
      <p:sp>
        <p:nvSpPr>
          <p:cNvPr id="11" name="Rectangle 10"/>
          <p:cNvSpPr/>
          <p:nvPr/>
        </p:nvSpPr>
        <p:spPr>
          <a:xfrm>
            <a:off x="2750931" y="4343401"/>
            <a:ext cx="1668669" cy="762000"/>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Write manuscript</a:t>
            </a:r>
          </a:p>
        </p:txBody>
      </p:sp>
      <p:sp>
        <p:nvSpPr>
          <p:cNvPr id="12" name="Rectangle 11"/>
          <p:cNvSpPr/>
          <p:nvPr/>
        </p:nvSpPr>
        <p:spPr>
          <a:xfrm>
            <a:off x="1333992" y="4107283"/>
            <a:ext cx="933225" cy="734519"/>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Share data</a:t>
            </a:r>
          </a:p>
        </p:txBody>
      </p:sp>
      <p:cxnSp>
        <p:nvCxnSpPr>
          <p:cNvPr id="13" name="Straight Arrow Connector 12"/>
          <p:cNvCxnSpPr/>
          <p:nvPr/>
        </p:nvCxnSpPr>
        <p:spPr>
          <a:xfrm>
            <a:off x="6062593" y="1798901"/>
            <a:ext cx="1073720" cy="19191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0"/>
            <a:endCxn id="5" idx="1"/>
          </p:cNvCxnSpPr>
          <p:nvPr/>
        </p:nvCxnSpPr>
        <p:spPr>
          <a:xfrm flipV="1">
            <a:off x="1800604" y="2162324"/>
            <a:ext cx="499440" cy="19449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7" idx="1"/>
            <a:endCxn id="12" idx="2"/>
          </p:cNvCxnSpPr>
          <p:nvPr/>
        </p:nvCxnSpPr>
        <p:spPr>
          <a:xfrm flipH="1" flipV="1">
            <a:off x="1800605" y="4841802"/>
            <a:ext cx="1856995" cy="101211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3"/>
          </p:cNvCxnSpPr>
          <p:nvPr/>
        </p:nvCxnSpPr>
        <p:spPr>
          <a:xfrm flipV="1">
            <a:off x="3859021" y="1798901"/>
            <a:ext cx="542162" cy="36342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657600" y="5486400"/>
            <a:ext cx="1053113" cy="735032"/>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dirty="0">
                <a:latin typeface="Calibri"/>
                <a:cs typeface="Calibri"/>
              </a:rPr>
              <a:t>Curate data</a:t>
            </a:r>
          </a:p>
        </p:txBody>
      </p:sp>
      <p:cxnSp>
        <p:nvCxnSpPr>
          <p:cNvPr id="18" name="Straight Arrow Connector 17"/>
          <p:cNvCxnSpPr>
            <a:stCxn id="10" idx="1"/>
            <a:endCxn id="17" idx="3"/>
          </p:cNvCxnSpPr>
          <p:nvPr/>
        </p:nvCxnSpPr>
        <p:spPr>
          <a:xfrm flipH="1">
            <a:off x="4710713" y="5777460"/>
            <a:ext cx="1309087" cy="7645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248400" y="1990818"/>
            <a:ext cx="1775827" cy="799531"/>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0">
                <a:latin typeface="Calibri"/>
                <a:cs typeface="Calibri"/>
              </a:rPr>
              <a:t>Plan for data storage</a:t>
            </a:r>
            <a:endParaRPr lang="en-US" i="0" dirty="0">
              <a:latin typeface="Calibri"/>
              <a:cs typeface="Calibri"/>
            </a:endParaRPr>
          </a:p>
        </p:txBody>
      </p:sp>
      <p:cxnSp>
        <p:nvCxnSpPr>
          <p:cNvPr id="20" name="Straight Arrow Connector 19"/>
          <p:cNvCxnSpPr>
            <a:endCxn id="6" idx="0"/>
          </p:cNvCxnSpPr>
          <p:nvPr/>
        </p:nvCxnSpPr>
        <p:spPr>
          <a:xfrm>
            <a:off x="8024226" y="2390584"/>
            <a:ext cx="190082" cy="78756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1"/>
            <a:endCxn id="11" idx="3"/>
          </p:cNvCxnSpPr>
          <p:nvPr/>
        </p:nvCxnSpPr>
        <p:spPr>
          <a:xfrm flipH="1" flipV="1">
            <a:off x="4419600" y="4724401"/>
            <a:ext cx="1600200" cy="10530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2"/>
            <a:endCxn id="10" idx="3"/>
          </p:cNvCxnSpPr>
          <p:nvPr/>
        </p:nvCxnSpPr>
        <p:spPr>
          <a:xfrm flipH="1">
            <a:off x="7200272" y="5382719"/>
            <a:ext cx="1029329" cy="39474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6" idx="2"/>
            <a:endCxn id="9" idx="0"/>
          </p:cNvCxnSpPr>
          <p:nvPr/>
        </p:nvCxnSpPr>
        <p:spPr>
          <a:xfrm>
            <a:off x="8214309" y="3912664"/>
            <a:ext cx="15292" cy="735536"/>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5" idx="2"/>
          </p:cNvCxnSpPr>
          <p:nvPr/>
        </p:nvCxnSpPr>
        <p:spPr>
          <a:xfrm flipH="1" flipV="1">
            <a:off x="3079534" y="2499602"/>
            <a:ext cx="273266" cy="70079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1" idx="0"/>
            <a:endCxn id="8" idx="2"/>
          </p:cNvCxnSpPr>
          <p:nvPr/>
        </p:nvCxnSpPr>
        <p:spPr>
          <a:xfrm flipH="1" flipV="1">
            <a:off x="3431343" y="3874958"/>
            <a:ext cx="153923" cy="46844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1605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Reproducible scientific research cycle</a:t>
            </a:r>
            <a:endParaRPr lang="en-US" sz="32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5" name="TextBox 4"/>
          <p:cNvSpPr txBox="1"/>
          <p:nvPr/>
        </p:nvSpPr>
        <p:spPr>
          <a:xfrm>
            <a:off x="7543800" y="1219200"/>
            <a:ext cx="1600200" cy="1015663"/>
          </a:xfrm>
          <a:prstGeom prst="rect">
            <a:avLst/>
          </a:prstGeom>
          <a:noFill/>
        </p:spPr>
        <p:txBody>
          <a:bodyPr wrap="square" rtlCol="0">
            <a:spAutoFit/>
          </a:bodyPr>
          <a:lstStyle/>
          <a:p>
            <a:r>
              <a:rPr lang="en-US" sz="2000" i="0" dirty="0">
                <a:solidFill>
                  <a:srgbClr val="DE6B4E"/>
                </a:solidFill>
                <a:latin typeface="Calibri"/>
                <a:cs typeface="Calibri"/>
              </a:rPr>
              <a:t>Data </a:t>
            </a:r>
          </a:p>
          <a:p>
            <a:r>
              <a:rPr lang="en-US" sz="2000" i="0" dirty="0">
                <a:solidFill>
                  <a:srgbClr val="DE6B4E"/>
                </a:solidFill>
                <a:latin typeface="Calibri"/>
                <a:cs typeface="Calibri"/>
              </a:rPr>
              <a:t>Management </a:t>
            </a:r>
          </a:p>
          <a:p>
            <a:r>
              <a:rPr lang="en-US" sz="2000" i="0" dirty="0">
                <a:solidFill>
                  <a:srgbClr val="DE6B4E"/>
                </a:solidFill>
                <a:latin typeface="Calibri"/>
                <a:cs typeface="Calibri"/>
              </a:rPr>
              <a:t>Plans</a:t>
            </a:r>
          </a:p>
        </p:txBody>
      </p:sp>
      <p:sp>
        <p:nvSpPr>
          <p:cNvPr id="6" name="TextBox 5"/>
          <p:cNvSpPr txBox="1"/>
          <p:nvPr/>
        </p:nvSpPr>
        <p:spPr>
          <a:xfrm>
            <a:off x="7772400" y="2743200"/>
            <a:ext cx="1371600" cy="1015663"/>
          </a:xfrm>
          <a:prstGeom prst="rect">
            <a:avLst/>
          </a:prstGeom>
          <a:noFill/>
        </p:spPr>
        <p:txBody>
          <a:bodyPr wrap="square" rtlCol="0">
            <a:spAutoFit/>
          </a:bodyPr>
          <a:lstStyle/>
          <a:p>
            <a:r>
              <a:rPr lang="en-US" sz="2000" i="0" dirty="0">
                <a:solidFill>
                  <a:srgbClr val="8E4E9B"/>
                </a:solidFill>
                <a:latin typeface="Calibri"/>
                <a:cs typeface="Calibri"/>
              </a:rPr>
              <a:t>Electronic Data Capture</a:t>
            </a:r>
          </a:p>
        </p:txBody>
      </p:sp>
      <p:sp>
        <p:nvSpPr>
          <p:cNvPr id="7" name="TextBox 6"/>
          <p:cNvSpPr txBox="1"/>
          <p:nvPr/>
        </p:nvSpPr>
        <p:spPr>
          <a:xfrm>
            <a:off x="7011229" y="5027784"/>
            <a:ext cx="1341313" cy="707886"/>
          </a:xfrm>
          <a:prstGeom prst="rect">
            <a:avLst/>
          </a:prstGeom>
          <a:noFill/>
        </p:spPr>
        <p:txBody>
          <a:bodyPr wrap="square" rtlCol="0">
            <a:spAutoFit/>
          </a:bodyPr>
          <a:lstStyle/>
          <a:p>
            <a:r>
              <a:rPr lang="en-US" sz="2000" i="0">
                <a:solidFill>
                  <a:srgbClr val="DE6B4E"/>
                </a:solidFill>
                <a:latin typeface="Calibri"/>
                <a:cs typeface="Calibri"/>
              </a:rPr>
              <a:t>Version control</a:t>
            </a:r>
            <a:endParaRPr lang="en-US" sz="2000" i="0" dirty="0">
              <a:solidFill>
                <a:srgbClr val="DE6B4E"/>
              </a:solidFill>
              <a:latin typeface="Calibri"/>
              <a:cs typeface="Calibri"/>
            </a:endParaRPr>
          </a:p>
        </p:txBody>
      </p:sp>
      <p:sp>
        <p:nvSpPr>
          <p:cNvPr id="8" name="TextBox 7"/>
          <p:cNvSpPr txBox="1"/>
          <p:nvPr/>
        </p:nvSpPr>
        <p:spPr>
          <a:xfrm>
            <a:off x="-26326" y="4865790"/>
            <a:ext cx="1911757" cy="400110"/>
          </a:xfrm>
          <a:prstGeom prst="rect">
            <a:avLst/>
          </a:prstGeom>
          <a:noFill/>
        </p:spPr>
        <p:txBody>
          <a:bodyPr wrap="square" rtlCol="0">
            <a:spAutoFit/>
          </a:bodyPr>
          <a:lstStyle/>
          <a:p>
            <a:r>
              <a:rPr lang="en-US" sz="2000" i="0" dirty="0">
                <a:solidFill>
                  <a:srgbClr val="8E4E9B"/>
                </a:solidFill>
                <a:latin typeface="Calibri"/>
                <a:cs typeface="Calibri"/>
              </a:rPr>
              <a:t>Repositories</a:t>
            </a:r>
          </a:p>
        </p:txBody>
      </p:sp>
      <p:sp>
        <p:nvSpPr>
          <p:cNvPr id="9" name="TextBox 8"/>
          <p:cNvSpPr txBox="1"/>
          <p:nvPr/>
        </p:nvSpPr>
        <p:spPr>
          <a:xfrm>
            <a:off x="4191000" y="4495800"/>
            <a:ext cx="2396666" cy="707886"/>
          </a:xfrm>
          <a:prstGeom prst="rect">
            <a:avLst/>
          </a:prstGeom>
          <a:noFill/>
        </p:spPr>
        <p:txBody>
          <a:bodyPr wrap="square" rtlCol="0">
            <a:spAutoFit/>
          </a:bodyPr>
          <a:lstStyle/>
          <a:p>
            <a:r>
              <a:rPr lang="en-US" sz="2000" i="0" dirty="0" smtClean="0">
                <a:solidFill>
                  <a:srgbClr val="DE6B4E"/>
                </a:solidFill>
                <a:latin typeface="Calibri"/>
                <a:cs typeface="Calibri"/>
              </a:rPr>
              <a:t>Reproducible reporting</a:t>
            </a:r>
            <a:endParaRPr lang="en-US" sz="2000" i="0" dirty="0">
              <a:solidFill>
                <a:srgbClr val="DE6B4E"/>
              </a:solidFill>
              <a:latin typeface="Calibri"/>
              <a:cs typeface="Calibri"/>
            </a:endParaRPr>
          </a:p>
        </p:txBody>
      </p:sp>
      <p:sp>
        <p:nvSpPr>
          <p:cNvPr id="10" name="Rectangle 9"/>
          <p:cNvSpPr/>
          <p:nvPr/>
        </p:nvSpPr>
        <p:spPr>
          <a:xfrm>
            <a:off x="685800" y="1371600"/>
            <a:ext cx="1716046" cy="79160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Form</a:t>
            </a:r>
          </a:p>
          <a:p>
            <a:pPr algn="ctr"/>
            <a:r>
              <a:rPr lang="en-US" sz="2000" i="0" dirty="0">
                <a:latin typeface="Calibri"/>
                <a:cs typeface="Calibri"/>
              </a:rPr>
              <a:t>Hypothesis</a:t>
            </a:r>
          </a:p>
        </p:txBody>
      </p:sp>
      <p:sp>
        <p:nvSpPr>
          <p:cNvPr id="11" name="Rectangle 10"/>
          <p:cNvSpPr/>
          <p:nvPr/>
        </p:nvSpPr>
        <p:spPr>
          <a:xfrm>
            <a:off x="6553200" y="2667000"/>
            <a:ext cx="1174285" cy="861966"/>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a:latin typeface="Calibri"/>
                <a:cs typeface="Calibri"/>
              </a:rPr>
              <a:t>Collect Data</a:t>
            </a:r>
            <a:endParaRPr lang="en-US" sz="2000" i="0" dirty="0">
              <a:latin typeface="Calibri"/>
              <a:cs typeface="Calibri"/>
            </a:endParaRPr>
          </a:p>
        </p:txBody>
      </p:sp>
      <p:sp>
        <p:nvSpPr>
          <p:cNvPr id="12" name="Rectangle 11"/>
          <p:cNvSpPr/>
          <p:nvPr/>
        </p:nvSpPr>
        <p:spPr>
          <a:xfrm>
            <a:off x="3048000" y="1371600"/>
            <a:ext cx="1828800" cy="826784"/>
          </a:xfrm>
          <a:prstGeom prst="rect">
            <a:avLst/>
          </a:prstGeom>
          <a:solidFill>
            <a:srgbClr val="19969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Design Experiment</a:t>
            </a:r>
          </a:p>
        </p:txBody>
      </p:sp>
      <p:sp>
        <p:nvSpPr>
          <p:cNvPr id="13" name="Rectangle 12"/>
          <p:cNvSpPr/>
          <p:nvPr/>
        </p:nvSpPr>
        <p:spPr>
          <a:xfrm>
            <a:off x="1747168" y="2886231"/>
            <a:ext cx="1514946" cy="791601"/>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Publish research</a:t>
            </a:r>
          </a:p>
        </p:txBody>
      </p:sp>
      <p:sp>
        <p:nvSpPr>
          <p:cNvPr id="14" name="Rectangle 13"/>
          <p:cNvSpPr/>
          <p:nvPr/>
        </p:nvSpPr>
        <p:spPr>
          <a:xfrm>
            <a:off x="6597700" y="4024387"/>
            <a:ext cx="1174285" cy="861966"/>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Clean Data</a:t>
            </a:r>
          </a:p>
        </p:txBody>
      </p:sp>
      <p:sp>
        <p:nvSpPr>
          <p:cNvPr id="15" name="Rectangle 14"/>
          <p:cNvSpPr/>
          <p:nvPr/>
        </p:nvSpPr>
        <p:spPr>
          <a:xfrm>
            <a:off x="5422460" y="5221188"/>
            <a:ext cx="1299405" cy="861966"/>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a:latin typeface="Calibri"/>
                <a:cs typeface="Calibri"/>
              </a:rPr>
              <a:t>Analyze </a:t>
            </a:r>
            <a:r>
              <a:rPr lang="en-US" sz="2000" i="0" dirty="0">
                <a:latin typeface="Calibri"/>
                <a:cs typeface="Calibri"/>
              </a:rPr>
              <a:t>Data</a:t>
            </a:r>
          </a:p>
        </p:txBody>
      </p:sp>
      <p:sp>
        <p:nvSpPr>
          <p:cNvPr id="16" name="Rectangle 15"/>
          <p:cNvSpPr/>
          <p:nvPr/>
        </p:nvSpPr>
        <p:spPr>
          <a:xfrm>
            <a:off x="1697073" y="4009916"/>
            <a:ext cx="1765546" cy="861966"/>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Write manuscript</a:t>
            </a:r>
          </a:p>
        </p:txBody>
      </p:sp>
      <p:sp>
        <p:nvSpPr>
          <p:cNvPr id="17" name="Rectangle 16"/>
          <p:cNvSpPr/>
          <p:nvPr/>
        </p:nvSpPr>
        <p:spPr>
          <a:xfrm>
            <a:off x="216239" y="3289868"/>
            <a:ext cx="1027249" cy="861966"/>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a:latin typeface="Calibri"/>
                <a:cs typeface="Calibri"/>
              </a:rPr>
              <a:t>Share data</a:t>
            </a:r>
          </a:p>
        </p:txBody>
      </p:sp>
      <p:cxnSp>
        <p:nvCxnSpPr>
          <p:cNvPr id="18" name="Straight Arrow Connector 17"/>
          <p:cNvCxnSpPr/>
          <p:nvPr/>
        </p:nvCxnSpPr>
        <p:spPr>
          <a:xfrm>
            <a:off x="4876800" y="1676400"/>
            <a:ext cx="7620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7" idx="0"/>
          </p:cNvCxnSpPr>
          <p:nvPr/>
        </p:nvCxnSpPr>
        <p:spPr>
          <a:xfrm flipV="1">
            <a:off x="729864" y="2209800"/>
            <a:ext cx="489336" cy="108006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2" idx="1"/>
            <a:endCxn id="17" idx="2"/>
          </p:cNvCxnSpPr>
          <p:nvPr/>
        </p:nvCxnSpPr>
        <p:spPr>
          <a:xfrm flipH="1" flipV="1">
            <a:off x="729864" y="4151834"/>
            <a:ext cx="1897230" cy="158035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p:cNvCxnSpPr>
          <p:nvPr/>
        </p:nvCxnSpPr>
        <p:spPr>
          <a:xfrm flipV="1">
            <a:off x="2401846" y="1600200"/>
            <a:ext cx="722354" cy="16720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627094" y="5300899"/>
            <a:ext cx="1159216" cy="862569"/>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a:latin typeface="Calibri"/>
                <a:cs typeface="Calibri"/>
              </a:rPr>
              <a:t>Curate data</a:t>
            </a:r>
            <a:endParaRPr lang="en-US" sz="2000" i="0" dirty="0">
              <a:latin typeface="Calibri"/>
              <a:cs typeface="Calibri"/>
            </a:endParaRPr>
          </a:p>
        </p:txBody>
      </p:sp>
      <p:cxnSp>
        <p:nvCxnSpPr>
          <p:cNvPr id="23" name="Straight Arrow Connector 22"/>
          <p:cNvCxnSpPr>
            <a:stCxn id="15" idx="1"/>
            <a:endCxn id="22" idx="3"/>
          </p:cNvCxnSpPr>
          <p:nvPr/>
        </p:nvCxnSpPr>
        <p:spPr>
          <a:xfrm flipH="1">
            <a:off x="3786310" y="5652171"/>
            <a:ext cx="1636150" cy="8001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562600" y="1295400"/>
            <a:ext cx="1954744" cy="938259"/>
          </a:xfrm>
          <a:prstGeom prst="rect">
            <a:avLst/>
          </a:prstGeom>
          <a:solidFill>
            <a:srgbClr val="387DE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0" dirty="0" smtClean="0">
                <a:latin typeface="Calibri"/>
                <a:cs typeface="Calibri"/>
              </a:rPr>
              <a:t>Plan for data</a:t>
            </a:r>
          </a:p>
          <a:p>
            <a:pPr algn="ctr"/>
            <a:r>
              <a:rPr lang="en-US" sz="2000" i="0" dirty="0" smtClean="0">
                <a:latin typeface="Calibri"/>
                <a:cs typeface="Calibri"/>
              </a:rPr>
              <a:t>storage</a:t>
            </a:r>
            <a:endParaRPr lang="en-US" sz="2000" i="0" dirty="0">
              <a:latin typeface="Calibri"/>
              <a:cs typeface="Calibri"/>
            </a:endParaRPr>
          </a:p>
        </p:txBody>
      </p:sp>
      <p:cxnSp>
        <p:nvCxnSpPr>
          <p:cNvPr id="25" name="Straight Arrow Connector 24"/>
          <p:cNvCxnSpPr>
            <a:endCxn id="11" idx="0"/>
          </p:cNvCxnSpPr>
          <p:nvPr/>
        </p:nvCxnSpPr>
        <p:spPr>
          <a:xfrm>
            <a:off x="6400800" y="2209800"/>
            <a:ext cx="739543" cy="4572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9967" y="4544061"/>
            <a:ext cx="1553285" cy="400110"/>
          </a:xfrm>
          <a:prstGeom prst="rect">
            <a:avLst/>
          </a:prstGeom>
          <a:noFill/>
        </p:spPr>
        <p:txBody>
          <a:bodyPr wrap="square" rtlCol="0">
            <a:spAutoFit/>
          </a:bodyPr>
          <a:lstStyle/>
          <a:p>
            <a:r>
              <a:rPr lang="en-US" sz="2000" i="0" dirty="0">
                <a:solidFill>
                  <a:srgbClr val="DE6B4E"/>
                </a:solidFill>
                <a:latin typeface="Calibri"/>
                <a:cs typeface="Calibri"/>
              </a:rPr>
              <a:t>Metadata</a:t>
            </a:r>
          </a:p>
        </p:txBody>
      </p:sp>
      <p:sp>
        <p:nvSpPr>
          <p:cNvPr id="27" name="Rectangle 26"/>
          <p:cNvSpPr/>
          <p:nvPr/>
        </p:nvSpPr>
        <p:spPr>
          <a:xfrm>
            <a:off x="2438400" y="2209800"/>
            <a:ext cx="1600431" cy="707886"/>
          </a:xfrm>
          <a:prstGeom prst="rect">
            <a:avLst/>
          </a:prstGeom>
        </p:spPr>
        <p:txBody>
          <a:bodyPr wrap="square">
            <a:spAutoFit/>
          </a:bodyPr>
          <a:lstStyle/>
          <a:p>
            <a:pPr algn="ctr"/>
            <a:r>
              <a:rPr lang="en-US" sz="2000" i="0" dirty="0">
                <a:solidFill>
                  <a:srgbClr val="8E4E9B"/>
                </a:solidFill>
                <a:latin typeface="Calibri"/>
                <a:cs typeface="Calibri"/>
              </a:rPr>
              <a:t>Unique </a:t>
            </a:r>
          </a:p>
          <a:p>
            <a:pPr algn="ctr"/>
            <a:r>
              <a:rPr lang="en-US" sz="2000" i="0" dirty="0">
                <a:solidFill>
                  <a:srgbClr val="8E4E9B"/>
                </a:solidFill>
                <a:latin typeface="Calibri"/>
                <a:cs typeface="Calibri"/>
              </a:rPr>
              <a:t>Identifiers</a:t>
            </a:r>
          </a:p>
        </p:txBody>
      </p:sp>
      <p:cxnSp>
        <p:nvCxnSpPr>
          <p:cNvPr id="28" name="Straight Arrow Connector 27"/>
          <p:cNvCxnSpPr>
            <a:stCxn id="15" idx="1"/>
            <a:endCxn id="16" idx="3"/>
          </p:cNvCxnSpPr>
          <p:nvPr/>
        </p:nvCxnSpPr>
        <p:spPr>
          <a:xfrm flipH="1" flipV="1">
            <a:off x="3462619" y="4440899"/>
            <a:ext cx="1959841" cy="121127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4" idx="2"/>
            <a:endCxn id="15" idx="3"/>
          </p:cNvCxnSpPr>
          <p:nvPr/>
        </p:nvCxnSpPr>
        <p:spPr>
          <a:xfrm flipH="1">
            <a:off x="6721865" y="4886353"/>
            <a:ext cx="462978" cy="765818"/>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2"/>
            <a:endCxn id="14" idx="0"/>
          </p:cNvCxnSpPr>
          <p:nvPr/>
        </p:nvCxnSpPr>
        <p:spPr>
          <a:xfrm>
            <a:off x="7140343" y="3528966"/>
            <a:ext cx="44500" cy="49542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3" idx="0"/>
            <a:endCxn id="10" idx="2"/>
          </p:cNvCxnSpPr>
          <p:nvPr/>
        </p:nvCxnSpPr>
        <p:spPr>
          <a:xfrm flipH="1" flipV="1">
            <a:off x="1543823" y="2163201"/>
            <a:ext cx="960818" cy="72303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0"/>
            <a:endCxn id="13" idx="2"/>
          </p:cNvCxnSpPr>
          <p:nvPr/>
        </p:nvCxnSpPr>
        <p:spPr>
          <a:xfrm flipH="1" flipV="1">
            <a:off x="2504641" y="3677832"/>
            <a:ext cx="75205" cy="332084"/>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657600" y="2362200"/>
            <a:ext cx="2073043" cy="975184"/>
          </a:xfrm>
          <a:prstGeom prst="rect">
            <a:avLst/>
          </a:prstGeom>
          <a:noFill/>
        </p:spPr>
        <p:txBody>
          <a:bodyPr wrap="none" rtlCol="0">
            <a:spAutoFit/>
          </a:bodyPr>
          <a:lstStyle/>
          <a:p>
            <a:r>
              <a:rPr lang="en-US" b="1" i="0" dirty="0" smtClean="0">
                <a:solidFill>
                  <a:srgbClr val="FF0000"/>
                </a:solidFill>
                <a:latin typeface="Calibri"/>
                <a:cs typeface="Calibri"/>
              </a:rPr>
              <a:t>Reproducible </a:t>
            </a:r>
          </a:p>
          <a:p>
            <a:r>
              <a:rPr lang="en-US" b="1" i="0" dirty="0" smtClean="0">
                <a:solidFill>
                  <a:srgbClr val="FF0000"/>
                </a:solidFill>
                <a:latin typeface="Calibri"/>
                <a:cs typeface="Calibri"/>
              </a:rPr>
              <a:t>Research</a:t>
            </a:r>
            <a:endParaRPr lang="en-US" b="1" i="0" dirty="0">
              <a:solidFill>
                <a:srgbClr val="FF0000"/>
              </a:solidFill>
              <a:latin typeface="Calibri"/>
              <a:cs typeface="Calibri"/>
            </a:endParaRPr>
          </a:p>
        </p:txBody>
      </p:sp>
    </p:spTree>
    <p:extLst>
      <p:ext uri="{BB962C8B-B14F-4D97-AF65-F5344CB8AC3E}">
        <p14:creationId xmlns:p14="http://schemas.microsoft.com/office/powerpoint/2010/main" val="21286257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15364" name="Rectangle 2"/>
          <p:cNvSpPr>
            <a:spLocks noGrp="1" noChangeArrowheads="1"/>
          </p:cNvSpPr>
          <p:nvPr>
            <p:ph type="title"/>
          </p:nvPr>
        </p:nvSpPr>
        <p:spPr>
          <a:xfrm>
            <a:off x="36590" y="457200"/>
            <a:ext cx="8659813" cy="838200"/>
          </a:xfrm>
        </p:spPr>
        <p:txBody>
          <a:bodyPr/>
          <a:lstStyle/>
          <a:p>
            <a:pPr algn="ctr" eaLnBrk="1" hangingPunct="1"/>
            <a:r>
              <a:rPr lang="en-US" sz="2800" dirty="0" smtClean="0">
                <a:solidFill>
                  <a:schemeClr val="tx1"/>
                </a:solidFill>
                <a:latin typeface="Arial" charset="0"/>
              </a:rPr>
              <a:t>Reproducible Research</a:t>
            </a:r>
            <a:r>
              <a:rPr lang="en-US" sz="2800" dirty="0" smtClean="0">
                <a:latin typeface="Arial" charset="0"/>
              </a:rPr>
              <a:t>: </a:t>
            </a:r>
            <a:r>
              <a:rPr lang="en-US" sz="2800" dirty="0" smtClean="0">
                <a:solidFill>
                  <a:schemeClr val="tx1"/>
                </a:solidFill>
                <a:latin typeface="Arial" charset="0"/>
              </a:rPr>
              <a:t>Relation </a:t>
            </a:r>
            <a:r>
              <a:rPr lang="en-US" sz="2800" dirty="0">
                <a:solidFill>
                  <a:schemeClr val="tx1"/>
                </a:solidFill>
                <a:latin typeface="Arial" charset="0"/>
              </a:rPr>
              <a:t>to scientific method</a:t>
            </a:r>
            <a:endParaRPr lang="bg-BG" sz="2800" dirty="0">
              <a:solidFill>
                <a:schemeClr val="tx1"/>
              </a:solidFill>
              <a:latin typeface="Arial" charset="0"/>
            </a:endParaRPr>
          </a:p>
        </p:txBody>
      </p:sp>
      <p:sp>
        <p:nvSpPr>
          <p:cNvPr id="15365" name="Rectangle 3"/>
          <p:cNvSpPr>
            <a:spLocks noGrp="1" noChangeArrowheads="1"/>
          </p:cNvSpPr>
          <p:nvPr>
            <p:ph type="body" idx="1"/>
          </p:nvPr>
        </p:nvSpPr>
        <p:spPr>
          <a:xfrm>
            <a:off x="228600" y="1219200"/>
            <a:ext cx="8610600" cy="4953000"/>
          </a:xfrm>
        </p:spPr>
        <p:txBody>
          <a:bodyPr/>
          <a:lstStyle/>
          <a:p>
            <a:pPr marL="609600" indent="-609600" eaLnBrk="1" hangingPunct="1">
              <a:buFontTx/>
              <a:buNone/>
            </a:pPr>
            <a:r>
              <a:rPr lang="en-US" sz="2400" dirty="0">
                <a:latin typeface="Arial" charset="0"/>
              </a:rPr>
              <a:t>Steps of a scientific </a:t>
            </a:r>
            <a:r>
              <a:rPr lang="en-US" sz="2400" dirty="0" smtClean="0">
                <a:latin typeface="Arial" charset="0"/>
              </a:rPr>
              <a:t>method:</a:t>
            </a:r>
            <a:endParaRPr lang="en-US" sz="2400" dirty="0">
              <a:latin typeface="Arial" charset="0"/>
            </a:endParaRPr>
          </a:p>
          <a:p>
            <a:r>
              <a:rPr lang="en-US" sz="2400" dirty="0">
                <a:latin typeface="Arial" charset="0"/>
              </a:rPr>
              <a:t>Define a question</a:t>
            </a:r>
          </a:p>
          <a:p>
            <a:r>
              <a:rPr lang="en-US" sz="2400" dirty="0" smtClean="0">
                <a:latin typeface="Arial" charset="0"/>
              </a:rPr>
              <a:t>Form </a:t>
            </a:r>
            <a:r>
              <a:rPr lang="en-US" sz="2400" dirty="0">
                <a:latin typeface="Arial" charset="0"/>
              </a:rPr>
              <a:t>an explanatory hypothesis</a:t>
            </a:r>
          </a:p>
          <a:p>
            <a:r>
              <a:rPr lang="en-US" sz="2400" dirty="0">
                <a:solidFill>
                  <a:srgbClr val="800000"/>
                </a:solidFill>
                <a:latin typeface="Arial" charset="0"/>
              </a:rPr>
              <a:t>Test the hypothesis by performing an experiment and collecting data in a reproducible manner</a:t>
            </a:r>
          </a:p>
          <a:p>
            <a:r>
              <a:rPr lang="en-US" sz="2400" dirty="0">
                <a:solidFill>
                  <a:srgbClr val="800000"/>
                </a:solidFill>
                <a:latin typeface="Arial" charset="0"/>
              </a:rPr>
              <a:t>Analyze the data</a:t>
            </a:r>
          </a:p>
          <a:p>
            <a:r>
              <a:rPr lang="en-US" sz="2400" dirty="0">
                <a:latin typeface="Arial" charset="0"/>
              </a:rPr>
              <a:t>Interpret the data and draw a conclusion</a:t>
            </a:r>
          </a:p>
          <a:p>
            <a:r>
              <a:rPr lang="en-US" sz="2400" dirty="0">
                <a:solidFill>
                  <a:srgbClr val="800000"/>
                </a:solidFill>
                <a:latin typeface="Arial" charset="0"/>
              </a:rPr>
              <a:t>Publish results</a:t>
            </a:r>
          </a:p>
          <a:p>
            <a:r>
              <a:rPr lang="en-US" sz="2400" dirty="0" smtClean="0">
                <a:solidFill>
                  <a:srgbClr val="800000"/>
                </a:solidFill>
                <a:latin typeface="Arial" charset="0"/>
              </a:rPr>
              <a:t>Validate </a:t>
            </a:r>
            <a:r>
              <a:rPr lang="en-US" sz="2400" dirty="0">
                <a:solidFill>
                  <a:srgbClr val="800000"/>
                </a:solidFill>
                <a:latin typeface="Arial" charset="0"/>
              </a:rPr>
              <a:t>(reproduce) </a:t>
            </a:r>
            <a:r>
              <a:rPr lang="en-US" sz="2400" dirty="0" smtClean="0">
                <a:solidFill>
                  <a:srgbClr val="800000"/>
                </a:solidFill>
                <a:latin typeface="Arial" charset="0"/>
              </a:rPr>
              <a:t>against the findings of other </a:t>
            </a:r>
            <a:r>
              <a:rPr lang="en-US" sz="2400" dirty="0">
                <a:solidFill>
                  <a:srgbClr val="800000"/>
                </a:solidFill>
                <a:latin typeface="Arial" charset="0"/>
              </a:rPr>
              <a:t>researchers</a:t>
            </a:r>
            <a:endParaRPr lang="bg-BG" sz="2400" dirty="0">
              <a:solidFill>
                <a:srgbClr val="800000"/>
              </a:solidFill>
              <a:latin typeface="Arial" charset="0"/>
            </a:endParaRPr>
          </a:p>
        </p:txBody>
      </p:sp>
      <p:sp>
        <p:nvSpPr>
          <p:cNvPr id="15366" name="Text Box 4"/>
          <p:cNvSpPr txBox="1">
            <a:spLocks noChangeArrowheads="1"/>
          </p:cNvSpPr>
          <p:nvPr/>
        </p:nvSpPr>
        <p:spPr bwMode="auto">
          <a:xfrm>
            <a:off x="228600" y="5562600"/>
            <a:ext cx="8532813"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rgbClr val="FFCC66"/>
                </a:solidFill>
                <a:latin typeface="Arial" charset="0"/>
                <a:ea typeface="ＭＳ Ｐゴシック" charset="0"/>
              </a:defRPr>
            </a:lvl1pPr>
            <a:lvl2pPr>
              <a:defRPr sz="2400">
                <a:solidFill>
                  <a:srgbClr val="FFCC66"/>
                </a:solidFill>
                <a:latin typeface="Arial" charset="0"/>
                <a:ea typeface="ＭＳ Ｐゴシック" charset="0"/>
              </a:defRPr>
            </a:lvl2pPr>
            <a:lvl3pPr>
              <a:defRPr sz="2200">
                <a:solidFill>
                  <a:srgbClr val="FFCC66"/>
                </a:solidFill>
                <a:latin typeface="Arial" charset="0"/>
                <a:ea typeface="ＭＳ Ｐゴシック" charset="0"/>
              </a:defRPr>
            </a:lvl3pPr>
            <a:lvl4pPr>
              <a:defRPr>
                <a:solidFill>
                  <a:srgbClr val="FFCC66"/>
                </a:solidFill>
                <a:latin typeface="Arial" charset="0"/>
                <a:ea typeface="ＭＳ Ｐゴシック" charset="0"/>
              </a:defRPr>
            </a:lvl4pPr>
            <a:lvl5pPr>
              <a:defRPr sz="1600">
                <a:solidFill>
                  <a:srgbClr val="FFCC66"/>
                </a:solidFill>
                <a:latin typeface="Arial" charset="0"/>
                <a:ea typeface="ＭＳ Ｐゴシック" charset="0"/>
              </a:defRPr>
            </a:lvl5pPr>
            <a:lvl6pPr eaLnBrk="0" fontAlgn="base" hangingPunct="0">
              <a:spcBef>
                <a:spcPct val="20000"/>
              </a:spcBef>
              <a:spcAft>
                <a:spcPct val="0"/>
              </a:spcAft>
              <a:buChar char="»"/>
              <a:defRPr sz="1600">
                <a:solidFill>
                  <a:srgbClr val="FFCC66"/>
                </a:solidFill>
                <a:latin typeface="Arial" charset="0"/>
                <a:ea typeface="ＭＳ Ｐゴシック" charset="0"/>
              </a:defRPr>
            </a:lvl6pPr>
            <a:lvl7pPr eaLnBrk="0" fontAlgn="base" hangingPunct="0">
              <a:spcBef>
                <a:spcPct val="20000"/>
              </a:spcBef>
              <a:spcAft>
                <a:spcPct val="0"/>
              </a:spcAft>
              <a:buChar char="»"/>
              <a:defRPr sz="1600">
                <a:solidFill>
                  <a:srgbClr val="FFCC66"/>
                </a:solidFill>
                <a:latin typeface="Arial" charset="0"/>
                <a:ea typeface="ＭＳ Ｐゴシック" charset="0"/>
              </a:defRPr>
            </a:lvl7pPr>
            <a:lvl8pPr eaLnBrk="0" fontAlgn="base" hangingPunct="0">
              <a:spcBef>
                <a:spcPct val="20000"/>
              </a:spcBef>
              <a:spcAft>
                <a:spcPct val="0"/>
              </a:spcAft>
              <a:buChar char="»"/>
              <a:defRPr sz="1600">
                <a:solidFill>
                  <a:srgbClr val="FFCC66"/>
                </a:solidFill>
                <a:latin typeface="Arial" charset="0"/>
                <a:ea typeface="ＭＳ Ｐゴシック" charset="0"/>
              </a:defRPr>
            </a:lvl8pPr>
            <a:lvl9pPr eaLnBrk="0" fontAlgn="base" hangingPunct="0">
              <a:spcBef>
                <a:spcPct val="20000"/>
              </a:spcBef>
              <a:spcAft>
                <a:spcPct val="0"/>
              </a:spcAft>
              <a:buChar char="»"/>
              <a:defRPr sz="1600">
                <a:solidFill>
                  <a:srgbClr val="FFCC66"/>
                </a:solidFill>
                <a:latin typeface="Arial" charset="0"/>
                <a:ea typeface="ＭＳ Ｐゴシック" charset="0"/>
              </a:defRPr>
            </a:lvl9pPr>
          </a:lstStyle>
          <a:p>
            <a:pPr algn="l">
              <a:spcBef>
                <a:spcPct val="50000"/>
              </a:spcBef>
              <a:buClrTx/>
            </a:pPr>
            <a:r>
              <a:rPr lang="bg-BG" sz="1600" i="0" dirty="0" smtClean="0">
                <a:solidFill>
                  <a:schemeClr val="tx1"/>
                </a:solidFill>
                <a:latin typeface="Calibri"/>
                <a:cs typeface="Calibri"/>
              </a:rPr>
              <a:t>Crawford </a:t>
            </a:r>
            <a:r>
              <a:rPr lang="bg-BG" sz="1600" i="0" dirty="0">
                <a:solidFill>
                  <a:schemeClr val="tx1"/>
                </a:solidFill>
                <a:latin typeface="Calibri"/>
                <a:cs typeface="Calibri"/>
              </a:rPr>
              <a:t>S, Stucki L (1990), "Peer review and the changing research record", "J Am Soc Info Science", vol. 41, pp. 223–228 </a:t>
            </a:r>
          </a:p>
          <a:p>
            <a:pPr algn="l">
              <a:spcBef>
                <a:spcPct val="50000"/>
              </a:spcBef>
              <a:buClrTx/>
            </a:pPr>
            <a:r>
              <a:rPr lang="en-US" sz="1600" i="0" dirty="0">
                <a:solidFill>
                  <a:schemeClr val="tx1"/>
                </a:solidFill>
                <a:latin typeface="Calibri"/>
                <a:cs typeface="Calibri"/>
              </a:rPr>
              <a:t>The steps related to the Reproducible Research are </a:t>
            </a:r>
            <a:r>
              <a:rPr lang="en-US" sz="1600" i="0" dirty="0" smtClean="0">
                <a:solidFill>
                  <a:schemeClr val="tx1"/>
                </a:solidFill>
                <a:latin typeface="Calibri"/>
                <a:cs typeface="Calibri"/>
              </a:rPr>
              <a:t>in </a:t>
            </a:r>
            <a:r>
              <a:rPr lang="en-US" sz="1600" i="0" dirty="0" smtClean="0">
                <a:solidFill>
                  <a:srgbClr val="800000"/>
                </a:solidFill>
                <a:latin typeface="Calibri"/>
                <a:cs typeface="Calibri"/>
              </a:rPr>
              <a:t>red</a:t>
            </a:r>
            <a:endParaRPr lang="bg-BG" sz="1600" i="0" dirty="0">
              <a:solidFill>
                <a:schemeClr val="tx1"/>
              </a:solidFill>
              <a:latin typeface="Calibri"/>
              <a:cs typeface="Calibri"/>
            </a:endParaRPr>
          </a:p>
        </p:txBody>
      </p:sp>
    </p:spTree>
    <p:extLst>
      <p:ext uri="{BB962C8B-B14F-4D97-AF65-F5344CB8AC3E}">
        <p14:creationId xmlns:p14="http://schemas.microsoft.com/office/powerpoint/2010/main" val="50320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10244" name="Rectangle 9"/>
          <p:cNvSpPr>
            <a:spLocks noChangeArrowheads="1"/>
          </p:cNvSpPr>
          <p:nvPr/>
        </p:nvSpPr>
        <p:spPr bwMode="white">
          <a:xfrm>
            <a:off x="152400" y="692150"/>
            <a:ext cx="88122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l">
              <a:lnSpc>
                <a:spcPts val="4400"/>
              </a:lnSpc>
              <a:spcBef>
                <a:spcPct val="0"/>
              </a:spcBef>
              <a:buClrTx/>
            </a:pPr>
            <a:r>
              <a:rPr lang="en-US" sz="3200" i="0" dirty="0" smtClean="0">
                <a:solidFill>
                  <a:schemeClr val="tx1"/>
                </a:solidFill>
                <a:latin typeface="Calibri"/>
                <a:cs typeface="Calibri"/>
              </a:rPr>
              <a:t>Reproducible Computational </a:t>
            </a:r>
            <a:r>
              <a:rPr lang="en-US" sz="3200" i="0" dirty="0" smtClean="0">
                <a:solidFill>
                  <a:schemeClr val="tx1"/>
                </a:solidFill>
                <a:latin typeface="Calibri"/>
                <a:cs typeface="Calibri"/>
              </a:rPr>
              <a:t>Research</a:t>
            </a:r>
            <a:endParaRPr lang="en-US" sz="3200" i="0" dirty="0">
              <a:solidFill>
                <a:schemeClr val="tx1"/>
              </a:solidFill>
              <a:latin typeface="Calibri"/>
              <a:cs typeface="Calibri"/>
            </a:endParaRPr>
          </a:p>
        </p:txBody>
      </p:sp>
      <p:sp>
        <p:nvSpPr>
          <p:cNvPr id="10246" name="Rectangle 23"/>
          <p:cNvSpPr>
            <a:spLocks noChangeArrowheads="1"/>
          </p:cNvSpPr>
          <p:nvPr/>
        </p:nvSpPr>
        <p:spPr bwMode="auto">
          <a:xfrm>
            <a:off x="304800" y="1670566"/>
            <a:ext cx="80772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marL="342900" indent="-342900" algn="just">
              <a:spcBef>
                <a:spcPct val="0"/>
              </a:spcBef>
              <a:buClrTx/>
              <a:buFont typeface="Arial"/>
              <a:buChar char="•"/>
            </a:pPr>
            <a:r>
              <a:rPr lang="en-US" sz="2400" i="0" dirty="0" smtClean="0">
                <a:latin typeface="Calibri"/>
                <a:cs typeface="Calibri"/>
              </a:rPr>
              <a:t>Reproducible </a:t>
            </a:r>
            <a:r>
              <a:rPr lang="en-US" sz="2400" i="0" dirty="0">
                <a:latin typeface="Calibri"/>
                <a:cs typeface="Calibri"/>
              </a:rPr>
              <a:t>Research (RR) </a:t>
            </a:r>
            <a:r>
              <a:rPr lang="en-US" sz="2400" i="0" dirty="0" smtClean="0">
                <a:latin typeface="Calibri"/>
                <a:cs typeface="Calibri"/>
              </a:rPr>
              <a:t>aims to complement scientific </a:t>
            </a:r>
            <a:r>
              <a:rPr lang="en-US" sz="2400" i="0" dirty="0">
                <a:latin typeface="Calibri"/>
                <a:cs typeface="Calibri"/>
              </a:rPr>
              <a:t>articles with </a:t>
            </a:r>
            <a:r>
              <a:rPr lang="en-US" sz="2400" i="0" dirty="0">
                <a:solidFill>
                  <a:srgbClr val="800000"/>
                </a:solidFill>
                <a:latin typeface="Calibri"/>
                <a:cs typeface="Calibri"/>
              </a:rPr>
              <a:t>everything</a:t>
            </a:r>
            <a:r>
              <a:rPr lang="en-US" sz="2400" i="0" dirty="0">
                <a:latin typeface="Calibri"/>
                <a:cs typeface="Calibri"/>
              </a:rPr>
              <a:t> required to independently reproduce the results </a:t>
            </a:r>
            <a:r>
              <a:rPr lang="en-US" sz="2400" i="0" dirty="0" smtClean="0">
                <a:latin typeface="Calibri"/>
                <a:cs typeface="Calibri"/>
              </a:rPr>
              <a:t>described therein:</a:t>
            </a:r>
          </a:p>
          <a:p>
            <a:pPr marL="342900" indent="-342900" algn="l">
              <a:spcBef>
                <a:spcPct val="0"/>
              </a:spcBef>
              <a:buClrTx/>
              <a:buFont typeface="Arial"/>
              <a:buChar char="•"/>
            </a:pPr>
            <a:r>
              <a:rPr lang="en-US" sz="2400" i="0" dirty="0" smtClean="0">
                <a:latin typeface="Calibri"/>
                <a:cs typeface="Calibri"/>
              </a:rPr>
              <a:t>Everything includes:</a:t>
            </a:r>
            <a:endParaRPr lang="en-US" sz="2400" i="0" dirty="0">
              <a:latin typeface="Calibri"/>
              <a:cs typeface="Calibri"/>
            </a:endParaRPr>
          </a:p>
          <a:p>
            <a:pPr marL="742950" lvl="1" indent="-285750" algn="l">
              <a:spcBef>
                <a:spcPct val="0"/>
              </a:spcBef>
              <a:buClrTx/>
              <a:buFontTx/>
              <a:buChar char="•"/>
            </a:pPr>
            <a:r>
              <a:rPr lang="en-US" i="0" dirty="0" smtClean="0">
                <a:latin typeface="Calibri"/>
                <a:cs typeface="Calibri"/>
              </a:rPr>
              <a:t>E</a:t>
            </a:r>
            <a:r>
              <a:rPr lang="en-US" sz="2400" i="0" dirty="0" smtClean="0">
                <a:latin typeface="Calibri"/>
                <a:cs typeface="Calibri"/>
              </a:rPr>
              <a:t>xperimenta</a:t>
            </a:r>
            <a:r>
              <a:rPr lang="en-US" i="0" dirty="0">
                <a:latin typeface="Calibri"/>
                <a:cs typeface="Calibri"/>
              </a:rPr>
              <a:t>l</a:t>
            </a:r>
            <a:r>
              <a:rPr lang="en-US" sz="2400" i="0" dirty="0" smtClean="0">
                <a:latin typeface="Calibri"/>
                <a:cs typeface="Calibri"/>
              </a:rPr>
              <a:t> </a:t>
            </a:r>
            <a:r>
              <a:rPr lang="en-US" sz="2400" i="0" dirty="0" smtClean="0">
                <a:latin typeface="Calibri"/>
                <a:cs typeface="Calibri"/>
              </a:rPr>
              <a:t>design </a:t>
            </a:r>
          </a:p>
          <a:p>
            <a:pPr marL="742950" lvl="1" indent="-285750" algn="l">
              <a:spcBef>
                <a:spcPct val="0"/>
              </a:spcBef>
              <a:buClrTx/>
              <a:buFontTx/>
              <a:buChar char="•"/>
            </a:pPr>
            <a:r>
              <a:rPr lang="en-US" sz="2400" i="0" dirty="0" smtClean="0">
                <a:latin typeface="Calibri"/>
                <a:cs typeface="Calibri"/>
              </a:rPr>
              <a:t>Data </a:t>
            </a:r>
            <a:endParaRPr lang="en-US" sz="2400" i="0" dirty="0" smtClean="0">
              <a:latin typeface="Calibri"/>
              <a:cs typeface="Calibri"/>
            </a:endParaRPr>
          </a:p>
          <a:p>
            <a:pPr marL="742950" lvl="1" indent="-285750" algn="l">
              <a:spcBef>
                <a:spcPct val="0"/>
              </a:spcBef>
              <a:buClrTx/>
              <a:buFontTx/>
              <a:buChar char="•"/>
            </a:pPr>
            <a:r>
              <a:rPr lang="en-US" i="0" dirty="0" smtClean="0">
                <a:latin typeface="Calibri"/>
                <a:cs typeface="Calibri"/>
              </a:rPr>
              <a:t>Analysis workflow</a:t>
            </a:r>
            <a:endParaRPr lang="en-US" sz="2400" i="0" dirty="0">
              <a:latin typeface="Calibri"/>
              <a:cs typeface="Calibri"/>
            </a:endParaRPr>
          </a:p>
          <a:p>
            <a:pPr marL="742950" lvl="1" indent="-285750" algn="l">
              <a:spcBef>
                <a:spcPct val="0"/>
              </a:spcBef>
              <a:buClrTx/>
              <a:buFontTx/>
              <a:buChar char="•"/>
            </a:pPr>
            <a:r>
              <a:rPr lang="en-US" i="0" dirty="0">
                <a:latin typeface="Calibri"/>
                <a:cs typeface="Calibri"/>
              </a:rPr>
              <a:t>C</a:t>
            </a:r>
            <a:r>
              <a:rPr lang="en-US" sz="2400" i="0" dirty="0" smtClean="0">
                <a:latin typeface="Calibri"/>
                <a:cs typeface="Calibri"/>
              </a:rPr>
              <a:t>omputer </a:t>
            </a:r>
            <a:r>
              <a:rPr lang="en-US" sz="2400" i="0" dirty="0">
                <a:latin typeface="Calibri"/>
                <a:cs typeface="Calibri"/>
              </a:rPr>
              <a:t>codes</a:t>
            </a:r>
          </a:p>
          <a:p>
            <a:pPr marL="742950" lvl="1" indent="-285750" algn="l">
              <a:spcBef>
                <a:spcPct val="0"/>
              </a:spcBef>
              <a:buClrTx/>
              <a:buFontTx/>
              <a:buChar char="•"/>
            </a:pPr>
            <a:r>
              <a:rPr lang="en-US" i="0" dirty="0" smtClean="0">
                <a:latin typeface="Calibri"/>
                <a:cs typeface="Calibri"/>
              </a:rPr>
              <a:t>A</a:t>
            </a:r>
            <a:r>
              <a:rPr lang="en-US" sz="2400" i="0" dirty="0" smtClean="0">
                <a:latin typeface="Calibri"/>
                <a:cs typeface="Calibri"/>
              </a:rPr>
              <a:t> </a:t>
            </a:r>
            <a:r>
              <a:rPr lang="en-US" sz="2400" i="0" dirty="0">
                <a:latin typeface="Calibri"/>
                <a:cs typeface="Calibri"/>
              </a:rPr>
              <a:t>precise description of how the code was</a:t>
            </a:r>
            <a:r>
              <a:rPr lang="bg-BG" sz="2400" i="0" dirty="0">
                <a:latin typeface="Calibri"/>
                <a:cs typeface="Calibri"/>
              </a:rPr>
              <a:t> </a:t>
            </a:r>
            <a:r>
              <a:rPr lang="en-US" sz="2400" i="0" dirty="0">
                <a:latin typeface="Calibri"/>
                <a:cs typeface="Calibri"/>
              </a:rPr>
              <a:t> </a:t>
            </a:r>
            <a:r>
              <a:rPr lang="en-US" sz="2400" i="0" dirty="0" smtClean="0">
                <a:latin typeface="Calibri"/>
                <a:cs typeface="Calibri"/>
              </a:rPr>
              <a:t>applied </a:t>
            </a:r>
            <a:r>
              <a:rPr lang="en-US" sz="2400" i="0" dirty="0">
                <a:latin typeface="Calibri"/>
                <a:cs typeface="Calibri"/>
              </a:rPr>
              <a:t>to the </a:t>
            </a:r>
            <a:r>
              <a:rPr lang="en-US" sz="2400" i="0" dirty="0" smtClean="0">
                <a:latin typeface="Calibri"/>
                <a:cs typeface="Calibri"/>
              </a:rPr>
              <a:t>data (parameter choices etc.</a:t>
            </a:r>
            <a:r>
              <a:rPr lang="en-US" sz="2400" i="0" dirty="0" smtClean="0">
                <a:latin typeface="Calibri"/>
                <a:cs typeface="Calibri"/>
              </a:rPr>
              <a:t>)</a:t>
            </a:r>
          </a:p>
        </p:txBody>
      </p:sp>
      <p:sp>
        <p:nvSpPr>
          <p:cNvPr id="10247" name="Text Box 24"/>
          <p:cNvSpPr txBox="1">
            <a:spLocks noChangeArrowheads="1"/>
          </p:cNvSpPr>
          <p:nvPr/>
        </p:nvSpPr>
        <p:spPr bwMode="auto">
          <a:xfrm>
            <a:off x="533400" y="5791200"/>
            <a:ext cx="705643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rgbClr val="FFCC66"/>
                </a:solidFill>
                <a:latin typeface="Arial" charset="0"/>
                <a:ea typeface="ＭＳ Ｐゴシック" charset="0"/>
              </a:defRPr>
            </a:lvl1pPr>
            <a:lvl2pPr>
              <a:defRPr sz="2400">
                <a:solidFill>
                  <a:srgbClr val="FFCC66"/>
                </a:solidFill>
                <a:latin typeface="Arial" charset="0"/>
                <a:ea typeface="ＭＳ Ｐゴシック" charset="0"/>
              </a:defRPr>
            </a:lvl2pPr>
            <a:lvl3pPr>
              <a:defRPr sz="2200">
                <a:solidFill>
                  <a:srgbClr val="FFCC66"/>
                </a:solidFill>
                <a:latin typeface="Arial" charset="0"/>
                <a:ea typeface="ＭＳ Ｐゴシック" charset="0"/>
              </a:defRPr>
            </a:lvl3pPr>
            <a:lvl4pPr>
              <a:defRPr>
                <a:solidFill>
                  <a:srgbClr val="FFCC66"/>
                </a:solidFill>
                <a:latin typeface="Arial" charset="0"/>
                <a:ea typeface="ＭＳ Ｐゴシック" charset="0"/>
              </a:defRPr>
            </a:lvl4pPr>
            <a:lvl5pPr>
              <a:defRPr sz="1600">
                <a:solidFill>
                  <a:srgbClr val="FFCC66"/>
                </a:solidFill>
                <a:latin typeface="Arial" charset="0"/>
                <a:ea typeface="ＭＳ Ｐゴシック" charset="0"/>
              </a:defRPr>
            </a:lvl5pPr>
            <a:lvl6pPr eaLnBrk="0" fontAlgn="base" hangingPunct="0">
              <a:spcBef>
                <a:spcPct val="20000"/>
              </a:spcBef>
              <a:spcAft>
                <a:spcPct val="0"/>
              </a:spcAft>
              <a:buChar char="»"/>
              <a:defRPr sz="1600">
                <a:solidFill>
                  <a:srgbClr val="FFCC66"/>
                </a:solidFill>
                <a:latin typeface="Arial" charset="0"/>
                <a:ea typeface="ＭＳ Ｐゴシック" charset="0"/>
              </a:defRPr>
            </a:lvl6pPr>
            <a:lvl7pPr eaLnBrk="0" fontAlgn="base" hangingPunct="0">
              <a:spcBef>
                <a:spcPct val="20000"/>
              </a:spcBef>
              <a:spcAft>
                <a:spcPct val="0"/>
              </a:spcAft>
              <a:buChar char="»"/>
              <a:defRPr sz="1600">
                <a:solidFill>
                  <a:srgbClr val="FFCC66"/>
                </a:solidFill>
                <a:latin typeface="Arial" charset="0"/>
                <a:ea typeface="ＭＳ Ｐゴシック" charset="0"/>
              </a:defRPr>
            </a:lvl7pPr>
            <a:lvl8pPr eaLnBrk="0" fontAlgn="base" hangingPunct="0">
              <a:spcBef>
                <a:spcPct val="20000"/>
              </a:spcBef>
              <a:spcAft>
                <a:spcPct val="0"/>
              </a:spcAft>
              <a:buChar char="»"/>
              <a:defRPr sz="1600">
                <a:solidFill>
                  <a:srgbClr val="FFCC66"/>
                </a:solidFill>
                <a:latin typeface="Arial" charset="0"/>
                <a:ea typeface="ＭＳ Ｐゴシック" charset="0"/>
              </a:defRPr>
            </a:lvl8pPr>
            <a:lvl9pPr eaLnBrk="0" fontAlgn="base" hangingPunct="0">
              <a:spcBef>
                <a:spcPct val="20000"/>
              </a:spcBef>
              <a:spcAft>
                <a:spcPct val="0"/>
              </a:spcAft>
              <a:buChar char="»"/>
              <a:defRPr sz="1600">
                <a:solidFill>
                  <a:srgbClr val="FFCC66"/>
                </a:solidFill>
                <a:latin typeface="Arial" charset="0"/>
                <a:ea typeface="ＭＳ Ｐゴシック" charset="0"/>
              </a:defRPr>
            </a:lvl9pPr>
          </a:lstStyle>
          <a:p>
            <a:pPr algn="l">
              <a:spcBef>
                <a:spcPct val="0"/>
              </a:spcBef>
              <a:buClrTx/>
            </a:pPr>
            <a:r>
              <a:rPr lang="bg-BG" sz="1600" i="0" dirty="0" smtClean="0">
                <a:solidFill>
                  <a:srgbClr val="000000"/>
                </a:solidFill>
                <a:latin typeface="Calibri"/>
                <a:cs typeface="Calibri"/>
              </a:rPr>
              <a:t>Delescluse</a:t>
            </a:r>
            <a:r>
              <a:rPr lang="bg-BG" sz="1600" i="0" dirty="0">
                <a:solidFill>
                  <a:srgbClr val="000000"/>
                </a:solidFill>
                <a:latin typeface="Calibri"/>
                <a:cs typeface="Calibri"/>
              </a:rPr>
              <a:t>, Matthieu, et</a:t>
            </a:r>
            <a:r>
              <a:rPr lang="en-US" sz="1600" i="0" dirty="0">
                <a:solidFill>
                  <a:srgbClr val="000000"/>
                </a:solidFill>
                <a:latin typeface="Calibri"/>
                <a:cs typeface="Calibri"/>
              </a:rPr>
              <a:t> </a:t>
            </a:r>
            <a:r>
              <a:rPr lang="bg-BG" sz="1600" i="0" dirty="0">
                <a:solidFill>
                  <a:srgbClr val="000000"/>
                </a:solidFill>
                <a:latin typeface="Calibri"/>
                <a:cs typeface="Calibri"/>
              </a:rPr>
              <a:t>al. "</a:t>
            </a:r>
            <a:r>
              <a:rPr lang="en-US" sz="1600" i="0" dirty="0">
                <a:solidFill>
                  <a:srgbClr val="000000"/>
                </a:solidFill>
                <a:latin typeface="Calibri"/>
                <a:cs typeface="Calibri"/>
              </a:rPr>
              <a:t>Making</a:t>
            </a:r>
            <a:r>
              <a:rPr lang="bg-BG" sz="1600" i="0" dirty="0">
                <a:solidFill>
                  <a:srgbClr val="000000"/>
                </a:solidFill>
                <a:latin typeface="Calibri"/>
                <a:cs typeface="Calibri"/>
              </a:rPr>
              <a:t> neurophysiological data analysis reproducible: Why and how?" Journal of Physiology-Paris 106.3 (2012):159-170. </a:t>
            </a:r>
          </a:p>
        </p:txBody>
      </p:sp>
    </p:spTree>
    <p:extLst>
      <p:ext uri="{BB962C8B-B14F-4D97-AF65-F5344CB8AC3E}">
        <p14:creationId xmlns:p14="http://schemas.microsoft.com/office/powerpoint/2010/main" val="215427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847298" name="Rectangle 2"/>
          <p:cNvSpPr>
            <a:spLocks noGrp="1" noChangeArrowheads="1"/>
          </p:cNvSpPr>
          <p:nvPr>
            <p:ph type="title"/>
          </p:nvPr>
        </p:nvSpPr>
        <p:spPr>
          <a:xfrm>
            <a:off x="0" y="609600"/>
            <a:ext cx="9144000" cy="914400"/>
          </a:xfrm>
        </p:spPr>
        <p:txBody>
          <a:bodyPr/>
          <a:lstStyle/>
          <a:p>
            <a:r>
              <a:rPr lang="en-US" sz="2800" dirty="0" smtClean="0">
                <a:cs typeface="Calibri"/>
              </a:rPr>
              <a:t>First: A story from the trenches</a:t>
            </a:r>
            <a:endParaRPr lang="en-US" sz="2800" dirty="0">
              <a:cs typeface="Calibri"/>
            </a:endParaRPr>
          </a:p>
        </p:txBody>
      </p:sp>
      <p:sp>
        <p:nvSpPr>
          <p:cNvPr id="1847299" name="Rectangle 3"/>
          <p:cNvSpPr>
            <a:spLocks noGrp="1" noChangeArrowheads="1"/>
          </p:cNvSpPr>
          <p:nvPr>
            <p:ph type="body" idx="1"/>
          </p:nvPr>
        </p:nvSpPr>
        <p:spPr>
          <a:xfrm>
            <a:off x="304800" y="1676400"/>
            <a:ext cx="8458200" cy="4800600"/>
          </a:xfrm>
        </p:spPr>
        <p:txBody>
          <a:bodyPr/>
          <a:lstStyle/>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smtClean="0"/>
          </a:p>
          <a:p>
            <a:pPr>
              <a:lnSpc>
                <a:spcPct val="90000"/>
              </a:lnSpc>
            </a:pPr>
            <a:endParaRPr lang="en-US" sz="2400" dirty="0"/>
          </a:p>
          <a:p>
            <a:pPr>
              <a:lnSpc>
                <a:spcPct val="90000"/>
              </a:lnSpc>
            </a:pPr>
            <a:r>
              <a:rPr lang="en-US" sz="2400" dirty="0" err="1"/>
              <a:t>Andorf</a:t>
            </a:r>
            <a:r>
              <a:rPr lang="en-US" sz="2400" dirty="0"/>
              <a:t>, Carson, </a:t>
            </a:r>
            <a:r>
              <a:rPr lang="en-US" sz="2400" dirty="0" err="1"/>
              <a:t>Drena</a:t>
            </a:r>
            <a:r>
              <a:rPr lang="en-US" sz="2400" dirty="0"/>
              <a:t> Dobbs, and Vasant Honavar. "Exploring inconsistencies in genome-wide protein function annotations: a machine learning approach." </a:t>
            </a:r>
            <a:r>
              <a:rPr lang="en-US" sz="2400" i="1" dirty="0"/>
              <a:t>BMC bioinformatics</a:t>
            </a:r>
            <a:r>
              <a:rPr lang="en-US" sz="2400" dirty="0"/>
              <a:t> 8.1 (2007): 284.</a:t>
            </a:r>
          </a:p>
        </p:txBody>
      </p:sp>
      <p:pic>
        <p:nvPicPr>
          <p:cNvPr id="1847301" name="Picture 5" descr="nih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838200"/>
            <a:ext cx="8763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3733800" y="2133600"/>
            <a:ext cx="735411" cy="914400"/>
          </a:xfrm>
          <a:prstGeom prst="rect">
            <a:avLst/>
          </a:prstGeom>
        </p:spPr>
      </p:pic>
    </p:spTree>
    <p:extLst>
      <p:ext uri="{BB962C8B-B14F-4D97-AF65-F5344CB8AC3E}">
        <p14:creationId xmlns:p14="http://schemas.microsoft.com/office/powerpoint/2010/main" val="975219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 y="381000"/>
            <a:ext cx="7288213" cy="838200"/>
          </a:xfrm>
        </p:spPr>
        <p:txBody>
          <a:bodyPr/>
          <a:lstStyle/>
          <a:p>
            <a:pPr algn="l"/>
            <a:r>
              <a:rPr lang="en-US" sz="3200" dirty="0" smtClean="0">
                <a:solidFill>
                  <a:schemeClr val="tx1"/>
                </a:solidFill>
                <a:latin typeface="Arial" charset="0"/>
              </a:rPr>
              <a:t>Reproducibility Spectrum</a:t>
            </a:r>
            <a:endParaRPr lang="bg-BG" sz="3200" dirty="0">
              <a:solidFill>
                <a:schemeClr val="tx1"/>
              </a:solidFill>
              <a:latin typeface="Arial" charset="0"/>
            </a:endParaRPr>
          </a:p>
        </p:txBody>
      </p:sp>
      <p:sp>
        <p:nvSpPr>
          <p:cNvPr id="59395" name="Rectangle 3"/>
          <p:cNvSpPr>
            <a:spLocks noGrp="1" noChangeArrowheads="1"/>
          </p:cNvSpPr>
          <p:nvPr>
            <p:ph type="body" idx="1"/>
          </p:nvPr>
        </p:nvSpPr>
        <p:spPr>
          <a:xfrm>
            <a:off x="1371600" y="2362200"/>
            <a:ext cx="7377113" cy="2895600"/>
          </a:xfrm>
        </p:spPr>
        <p:txBody>
          <a:bodyPr/>
          <a:lstStyle/>
          <a:p>
            <a:pPr>
              <a:lnSpc>
                <a:spcPct val="90000"/>
              </a:lnSpc>
              <a:buFontTx/>
              <a:buNone/>
            </a:pPr>
            <a:endParaRPr lang="en-US" sz="2800">
              <a:latin typeface="Arial" charset="0"/>
            </a:endParaRPr>
          </a:p>
          <a:p>
            <a:pPr>
              <a:lnSpc>
                <a:spcPct val="90000"/>
              </a:lnSpc>
              <a:buFontTx/>
              <a:buNone/>
            </a:pPr>
            <a:endParaRPr lang="en-US" sz="2800">
              <a:latin typeface="Arial" charset="0"/>
            </a:endParaRPr>
          </a:p>
          <a:p>
            <a:pPr>
              <a:lnSpc>
                <a:spcPct val="90000"/>
              </a:lnSpc>
              <a:buFontTx/>
              <a:buNone/>
            </a:pPr>
            <a:endParaRPr lang="en-US" sz="2800">
              <a:latin typeface="Arial" charset="0"/>
            </a:endParaRPr>
          </a:p>
          <a:p>
            <a:pPr>
              <a:lnSpc>
                <a:spcPct val="90000"/>
              </a:lnSpc>
              <a:buFontTx/>
              <a:buNone/>
            </a:pPr>
            <a:endParaRPr lang="en-US" sz="2800">
              <a:latin typeface="Arial" charset="0"/>
            </a:endParaRPr>
          </a:p>
          <a:p>
            <a:pPr>
              <a:lnSpc>
                <a:spcPct val="90000"/>
              </a:lnSpc>
              <a:buFontTx/>
              <a:buNone/>
            </a:pPr>
            <a:r>
              <a:rPr lang="en-US" sz="2800">
                <a:latin typeface="Arial" charset="0"/>
              </a:rPr>
              <a:t>                                                                                  							      *</a:t>
            </a:r>
            <a:endParaRPr lang="bg-BG" sz="2800">
              <a:latin typeface="Arial" charset="0"/>
            </a:endParaRPr>
          </a:p>
        </p:txBody>
      </p:sp>
      <p:pic>
        <p:nvPicPr>
          <p:cNvPr id="59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71800"/>
            <a:ext cx="7239000" cy="2605466"/>
          </a:xfrm>
          <a:prstGeom prst="rect">
            <a:avLst/>
          </a:prstGeom>
          <a:noFill/>
          <a:extLst>
            <a:ext uri="{909E8E84-426E-40dd-AFC4-6F175D3DCCD1}">
              <a14:hiddenFill xmlns:a14="http://schemas.microsoft.com/office/drawing/2010/main">
                <a:solidFill>
                  <a:srgbClr val="FFFFFF"/>
                </a:solidFill>
              </a14:hiddenFill>
            </a:ext>
          </a:extLst>
        </p:spPr>
      </p:pic>
      <p:sp>
        <p:nvSpPr>
          <p:cNvPr id="59397" name="Text Box 5"/>
          <p:cNvSpPr txBox="1">
            <a:spLocks noChangeArrowheads="1"/>
          </p:cNvSpPr>
          <p:nvPr/>
        </p:nvSpPr>
        <p:spPr bwMode="auto">
          <a:xfrm>
            <a:off x="1258888" y="5805488"/>
            <a:ext cx="69135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buClrTx/>
            </a:pPr>
            <a:endParaRPr lang="bg-BG" sz="2400">
              <a:solidFill>
                <a:srgbClr val="FFCC00"/>
              </a:solidFill>
              <a:latin typeface="Times New Roman" charset="0"/>
            </a:endParaRP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
        <p:nvSpPr>
          <p:cNvPr id="9" name="TextBox 8"/>
          <p:cNvSpPr txBox="1"/>
          <p:nvPr/>
        </p:nvSpPr>
        <p:spPr>
          <a:xfrm>
            <a:off x="228600" y="5715000"/>
            <a:ext cx="8458200" cy="539635"/>
          </a:xfrm>
          <a:prstGeom prst="rect">
            <a:avLst/>
          </a:prstGeom>
          <a:noFill/>
        </p:spPr>
        <p:txBody>
          <a:bodyPr wrap="square" rtlCol="0">
            <a:spAutoFit/>
          </a:bodyPr>
          <a:lstStyle/>
          <a:p>
            <a:pPr algn="just" eaLnBrk="1" hangingPunct="1">
              <a:lnSpc>
                <a:spcPct val="90000"/>
              </a:lnSpc>
            </a:pPr>
            <a:r>
              <a:rPr lang="en-US" sz="1600" i="0" dirty="0" err="1">
                <a:latin typeface="Arial" charset="0"/>
              </a:rPr>
              <a:t>Peng</a:t>
            </a:r>
            <a:r>
              <a:rPr lang="en-US" sz="1600" i="0" dirty="0">
                <a:latin typeface="Arial" charset="0"/>
              </a:rPr>
              <a:t>, Roger D</a:t>
            </a:r>
            <a:r>
              <a:rPr lang="en-US" sz="1600" i="0" dirty="0" smtClean="0">
                <a:latin typeface="Arial" charset="0"/>
              </a:rPr>
              <a:t>. (2011) </a:t>
            </a:r>
            <a:r>
              <a:rPr lang="en-US" sz="1600" i="0" dirty="0">
                <a:latin typeface="Arial" charset="0"/>
              </a:rPr>
              <a:t>“Reproducible Research in Computational Science.” </a:t>
            </a:r>
            <a:r>
              <a:rPr lang="en-US" sz="1600" i="0" dirty="0" smtClean="0">
                <a:latin typeface="Arial" charset="0"/>
              </a:rPr>
              <a:t>Science 334.6060: </a:t>
            </a:r>
            <a:r>
              <a:rPr lang="en-US" sz="1600" i="0" dirty="0">
                <a:latin typeface="Arial" charset="0"/>
              </a:rPr>
              <a:t>1226–1227. </a:t>
            </a:r>
          </a:p>
        </p:txBody>
      </p:sp>
      <p:sp>
        <p:nvSpPr>
          <p:cNvPr id="3" name="TextBox 2"/>
          <p:cNvSpPr txBox="1"/>
          <p:nvPr/>
        </p:nvSpPr>
        <p:spPr>
          <a:xfrm>
            <a:off x="0" y="1066800"/>
            <a:ext cx="8610600" cy="2492990"/>
          </a:xfrm>
          <a:prstGeom prst="rect">
            <a:avLst/>
          </a:prstGeom>
          <a:noFill/>
        </p:spPr>
        <p:txBody>
          <a:bodyPr wrap="square" rtlCol="0">
            <a:spAutoFit/>
          </a:bodyPr>
          <a:lstStyle/>
          <a:p>
            <a:pPr algn="l"/>
            <a:r>
              <a:rPr lang="en-US" sz="2200" i="0" dirty="0" smtClean="0">
                <a:latin typeface="Calibri"/>
                <a:cs typeface="Calibri"/>
              </a:rPr>
              <a:t>“The published </a:t>
            </a:r>
            <a:r>
              <a:rPr lang="en-US" sz="2200" i="0" dirty="0">
                <a:latin typeface="Calibri"/>
                <a:cs typeface="Calibri"/>
              </a:rPr>
              <a:t>paper is only </a:t>
            </a:r>
            <a:r>
              <a:rPr lang="en-US" sz="2200" i="0" dirty="0" smtClean="0">
                <a:latin typeface="Calibri"/>
                <a:cs typeface="Calibri"/>
              </a:rPr>
              <a:t>an advertisement </a:t>
            </a:r>
            <a:r>
              <a:rPr lang="en-US" sz="2200" i="0" dirty="0">
                <a:latin typeface="Calibri"/>
                <a:cs typeface="Calibri"/>
              </a:rPr>
              <a:t>of the </a:t>
            </a:r>
            <a:r>
              <a:rPr lang="en-US" sz="2200" i="0" dirty="0" smtClean="0">
                <a:latin typeface="Calibri"/>
                <a:cs typeface="Calibri"/>
              </a:rPr>
              <a:t>scholarship</a:t>
            </a:r>
            <a:r>
              <a:rPr lang="en-US" sz="2200" i="0" dirty="0">
                <a:latin typeface="Calibri"/>
                <a:cs typeface="Calibri"/>
              </a:rPr>
              <a:t>; it is not the </a:t>
            </a:r>
            <a:r>
              <a:rPr lang="en-US" sz="2200" i="0" dirty="0" smtClean="0">
                <a:latin typeface="Calibri"/>
                <a:cs typeface="Calibri"/>
              </a:rPr>
              <a:t>scholarship itself. </a:t>
            </a:r>
            <a:r>
              <a:rPr lang="en-US" sz="2200" i="0" dirty="0">
                <a:latin typeface="Calibri"/>
                <a:cs typeface="Calibri"/>
              </a:rPr>
              <a:t>The actual scholarship is the complete software </a:t>
            </a:r>
            <a:r>
              <a:rPr lang="en-US" sz="2200" i="0" dirty="0" smtClean="0">
                <a:latin typeface="Calibri"/>
                <a:cs typeface="Calibri"/>
              </a:rPr>
              <a:t>development </a:t>
            </a:r>
            <a:r>
              <a:rPr lang="en-US" sz="2200" i="0" dirty="0">
                <a:latin typeface="Calibri"/>
                <a:cs typeface="Calibri"/>
              </a:rPr>
              <a:t>environment and the complete set of instructions which generated the </a:t>
            </a:r>
            <a:r>
              <a:rPr lang="en-US" sz="2200" i="0" dirty="0" smtClean="0">
                <a:latin typeface="Calibri"/>
                <a:cs typeface="Calibri"/>
              </a:rPr>
              <a:t>figures.” </a:t>
            </a:r>
          </a:p>
          <a:p>
            <a:pPr algn="l"/>
            <a:r>
              <a:rPr lang="en-US" sz="2000" i="0" dirty="0" smtClean="0">
                <a:latin typeface="Calibri"/>
                <a:cs typeface="Calibri"/>
              </a:rPr>
              <a:t>	Jonathan </a:t>
            </a:r>
            <a:r>
              <a:rPr lang="en-US" sz="2000" i="0" dirty="0" err="1">
                <a:latin typeface="Calibri"/>
                <a:cs typeface="Calibri"/>
              </a:rPr>
              <a:t>Buckheit</a:t>
            </a:r>
            <a:r>
              <a:rPr lang="en-US" sz="2000" i="0" dirty="0">
                <a:latin typeface="Calibri"/>
                <a:cs typeface="Calibri"/>
              </a:rPr>
              <a:t> and David </a:t>
            </a:r>
            <a:r>
              <a:rPr lang="en-US" sz="2000" i="0" dirty="0" err="1">
                <a:latin typeface="Calibri"/>
                <a:cs typeface="Calibri"/>
              </a:rPr>
              <a:t>Donoho</a:t>
            </a:r>
            <a:r>
              <a:rPr lang="en-US" sz="2000" i="0" dirty="0">
                <a:latin typeface="Calibri"/>
                <a:cs typeface="Calibri"/>
              </a:rPr>
              <a:t>, paraphrasing Jon </a:t>
            </a:r>
            <a:r>
              <a:rPr lang="en-US" sz="2000" i="0" dirty="0" err="1">
                <a:latin typeface="Calibri"/>
                <a:cs typeface="Calibri"/>
              </a:rPr>
              <a:t>Claerbout</a:t>
            </a:r>
            <a:r>
              <a:rPr lang="en-US" sz="2000" i="0" dirty="0">
                <a:latin typeface="Calibri"/>
                <a:cs typeface="Calibri"/>
              </a:rPr>
              <a:t> </a:t>
            </a:r>
            <a:endParaRPr lang="en-US" sz="2000" i="0" dirty="0">
              <a:latin typeface="Calibri"/>
              <a:cs typeface="Calibri"/>
            </a:endParaRPr>
          </a:p>
          <a:p>
            <a:pPr algn="l"/>
            <a:endParaRPr lang="en-US" i="0" dirty="0">
              <a:latin typeface="Calibri"/>
              <a:cs typeface="Calibri"/>
            </a:endParaRPr>
          </a:p>
          <a:p>
            <a:pPr algn="l"/>
            <a:endParaRPr lang="en-US" i="0" dirty="0">
              <a:latin typeface="Calibri"/>
              <a:cs typeface="Calibri"/>
            </a:endParaRPr>
          </a:p>
        </p:txBody>
      </p:sp>
    </p:spTree>
    <p:extLst>
      <p:ext uri="{BB962C8B-B14F-4D97-AF65-F5344CB8AC3E}">
        <p14:creationId xmlns:p14="http://schemas.microsoft.com/office/powerpoint/2010/main" val="1461933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 y="457200"/>
            <a:ext cx="9144000" cy="655638"/>
          </a:xfrm>
        </p:spPr>
        <p:txBody>
          <a:bodyPr/>
          <a:lstStyle/>
          <a:p>
            <a:r>
              <a:rPr lang="en-US" sz="3200" dirty="0" smtClean="0"/>
              <a:t>Basic criteria for reproducibility</a:t>
            </a:r>
            <a:endParaRPr lang="en-US" sz="3200" dirty="0"/>
          </a:p>
        </p:txBody>
      </p:sp>
      <p:sp>
        <p:nvSpPr>
          <p:cNvPr id="3" name="Content Placeholder 2"/>
          <p:cNvSpPr>
            <a:spLocks noGrp="1"/>
          </p:cNvSpPr>
          <p:nvPr>
            <p:ph idx="1"/>
          </p:nvPr>
        </p:nvSpPr>
        <p:spPr>
          <a:xfrm>
            <a:off x="304800" y="1219200"/>
            <a:ext cx="8610600" cy="4953000"/>
          </a:xfrm>
        </p:spPr>
        <p:txBody>
          <a:bodyPr/>
          <a:lstStyle/>
          <a:p>
            <a:pPr marL="0" indent="0">
              <a:buNone/>
            </a:pPr>
            <a:r>
              <a:rPr lang="en-US" sz="2400" dirty="0" smtClean="0"/>
              <a:t>A study is reproducible </a:t>
            </a:r>
            <a:r>
              <a:rPr lang="en-US" sz="2400" dirty="0"/>
              <a:t>if </a:t>
            </a:r>
            <a:endParaRPr lang="en-US" sz="2400" dirty="0" smtClean="0"/>
          </a:p>
          <a:p>
            <a:r>
              <a:rPr lang="en-US" sz="2400" dirty="0" smtClean="0"/>
              <a:t>The experiment design is fully described</a:t>
            </a:r>
          </a:p>
          <a:p>
            <a:r>
              <a:rPr lang="en-US" sz="2400" dirty="0" smtClean="0"/>
              <a:t>The data </a:t>
            </a:r>
            <a:r>
              <a:rPr lang="en-US" sz="2400" dirty="0"/>
              <a:t>are made </a:t>
            </a:r>
            <a:r>
              <a:rPr lang="en-US" sz="2400" dirty="0" smtClean="0"/>
              <a:t>available </a:t>
            </a:r>
          </a:p>
          <a:p>
            <a:r>
              <a:rPr lang="en-US" sz="2400" dirty="0"/>
              <a:t>T</a:t>
            </a:r>
            <a:r>
              <a:rPr lang="en-US" sz="2400" dirty="0" smtClean="0"/>
              <a:t>he </a:t>
            </a:r>
            <a:r>
              <a:rPr lang="en-US" sz="2400" dirty="0"/>
              <a:t>statistical methods are fully described and computer code is made </a:t>
            </a:r>
            <a:r>
              <a:rPr lang="en-US" sz="2400" dirty="0" smtClean="0"/>
              <a:t>available</a:t>
            </a:r>
            <a:endParaRPr lang="en-US" sz="2400" dirty="0"/>
          </a:p>
          <a:p>
            <a:r>
              <a:rPr lang="en-US" sz="2400" dirty="0"/>
              <a:t>D</a:t>
            </a:r>
            <a:r>
              <a:rPr lang="en-US" sz="2400" dirty="0" smtClean="0"/>
              <a:t>ocumentation </a:t>
            </a:r>
            <a:r>
              <a:rPr lang="en-US" sz="2400" dirty="0"/>
              <a:t>for both data and methods made available; and </a:t>
            </a:r>
            <a:endParaRPr lang="en-US" sz="2400" dirty="0" smtClean="0"/>
          </a:p>
          <a:p>
            <a:r>
              <a:rPr lang="en-US" sz="2400" dirty="0"/>
              <a:t>S</a:t>
            </a:r>
            <a:r>
              <a:rPr lang="en-US" sz="2400" dirty="0" smtClean="0"/>
              <a:t>tandard </a:t>
            </a:r>
            <a:r>
              <a:rPr lang="en-US" sz="2400" dirty="0"/>
              <a:t>methods of distribution are employed. </a:t>
            </a:r>
            <a:endParaRPr lang="en-US" sz="2400" dirty="0" smtClean="0"/>
          </a:p>
          <a:p>
            <a:pPr marL="0" indent="0">
              <a:buNone/>
            </a:pPr>
            <a:r>
              <a:rPr lang="en-US" sz="2400" dirty="0" smtClean="0"/>
              <a:t>Reproducibility </a:t>
            </a:r>
            <a:r>
              <a:rPr lang="en-US" sz="2400" dirty="0"/>
              <a:t>is </a:t>
            </a:r>
            <a:r>
              <a:rPr lang="en-US" sz="2400" dirty="0" smtClean="0"/>
              <a:t>especially important </a:t>
            </a:r>
            <a:r>
              <a:rPr lang="en-US" sz="2400" dirty="0"/>
              <a:t>for studies </a:t>
            </a:r>
            <a:r>
              <a:rPr lang="en-US" sz="2400" dirty="0" smtClean="0"/>
              <a:t>that have low probability of full replication within the </a:t>
            </a:r>
            <a:r>
              <a:rPr lang="en-US" sz="2400" dirty="0"/>
              <a:t>relevant </a:t>
            </a:r>
            <a:r>
              <a:rPr lang="en-US" sz="2400" dirty="0" smtClean="0"/>
              <a:t>timeframe for a variety of reasons </a:t>
            </a:r>
            <a:endParaRPr lang="en-US" sz="2400" dirty="0"/>
          </a:p>
          <a:p>
            <a:pPr marL="0" indent="0">
              <a:buNone/>
            </a:pPr>
            <a:endParaRPr lang="en-US" sz="2400"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1766327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17412" name="Rectangle 2"/>
          <p:cNvSpPr>
            <a:spLocks noGrp="1" noChangeArrowheads="1"/>
          </p:cNvSpPr>
          <p:nvPr>
            <p:ph type="title"/>
          </p:nvPr>
        </p:nvSpPr>
        <p:spPr>
          <a:xfrm>
            <a:off x="228600" y="647700"/>
            <a:ext cx="8736013" cy="838200"/>
          </a:xfrm>
        </p:spPr>
        <p:txBody>
          <a:bodyPr/>
          <a:lstStyle/>
          <a:p>
            <a:pPr algn="ctr" eaLnBrk="1" hangingPunct="1"/>
            <a:r>
              <a:rPr lang="en-US" sz="3200" dirty="0" smtClean="0">
                <a:solidFill>
                  <a:schemeClr val="tx1"/>
                </a:solidFill>
                <a:latin typeface="Arial" charset="0"/>
              </a:rPr>
              <a:t>Reproducible research pipeline</a:t>
            </a:r>
            <a:endParaRPr lang="bg-BG" sz="3200" dirty="0">
              <a:solidFill>
                <a:schemeClr val="tx1"/>
              </a:solidFill>
              <a:latin typeface="Arial" charset="0"/>
            </a:endParaRPr>
          </a:p>
        </p:txBody>
      </p:sp>
      <p:sp>
        <p:nvSpPr>
          <p:cNvPr id="17413" name="Rectangle 3"/>
          <p:cNvSpPr>
            <a:spLocks noGrp="1" noChangeArrowheads="1"/>
          </p:cNvSpPr>
          <p:nvPr>
            <p:ph type="body" idx="1"/>
          </p:nvPr>
        </p:nvSpPr>
        <p:spPr/>
        <p:txBody>
          <a:bodyPr/>
          <a:lstStyle/>
          <a:p>
            <a:pPr eaLnBrk="1" hangingPunct="1">
              <a:lnSpc>
                <a:spcPct val="90000"/>
              </a:lnSpc>
              <a:buFontTx/>
              <a:buNone/>
            </a:pPr>
            <a:endParaRPr lang="en-US" sz="2400">
              <a:latin typeface="Arial" charset="0"/>
            </a:endParaRPr>
          </a:p>
          <a:p>
            <a:pPr eaLnBrk="1" hangingPunct="1">
              <a:lnSpc>
                <a:spcPct val="90000"/>
              </a:lnSpc>
              <a:buFontTx/>
              <a:buNone/>
            </a:pPr>
            <a:endParaRPr lang="en-US" sz="2400">
              <a:latin typeface="Arial" charset="0"/>
            </a:endParaRPr>
          </a:p>
          <a:p>
            <a:pPr eaLnBrk="1" hangingPunct="1">
              <a:lnSpc>
                <a:spcPct val="90000"/>
              </a:lnSpc>
              <a:buFontTx/>
              <a:buNone/>
            </a:pPr>
            <a:endParaRPr lang="en-US" sz="2400">
              <a:latin typeface="Arial" charset="0"/>
            </a:endParaRPr>
          </a:p>
          <a:p>
            <a:pPr eaLnBrk="1" hangingPunct="1">
              <a:lnSpc>
                <a:spcPct val="90000"/>
              </a:lnSpc>
              <a:buFontTx/>
              <a:buNone/>
            </a:pPr>
            <a:endParaRPr lang="en-US" sz="2400">
              <a:latin typeface="Arial" charset="0"/>
            </a:endParaRPr>
          </a:p>
          <a:p>
            <a:pPr eaLnBrk="1" hangingPunct="1">
              <a:lnSpc>
                <a:spcPct val="90000"/>
              </a:lnSpc>
              <a:buFontTx/>
              <a:buNone/>
            </a:pPr>
            <a:r>
              <a:rPr lang="en-US" sz="2400">
                <a:latin typeface="Arial" charset="0"/>
              </a:rPr>
              <a:t>          </a:t>
            </a:r>
          </a:p>
          <a:p>
            <a:pPr eaLnBrk="1" hangingPunct="1">
              <a:lnSpc>
                <a:spcPct val="90000"/>
              </a:lnSpc>
              <a:buFontTx/>
              <a:buNone/>
            </a:pPr>
            <a:endParaRPr lang="en-US" sz="2400">
              <a:latin typeface="Arial" charset="0"/>
            </a:endParaRPr>
          </a:p>
          <a:p>
            <a:pPr eaLnBrk="1" hangingPunct="1">
              <a:lnSpc>
                <a:spcPct val="90000"/>
              </a:lnSpc>
              <a:buFontTx/>
              <a:buNone/>
            </a:pPr>
            <a:r>
              <a:rPr lang="en-US" sz="2400">
                <a:latin typeface="Arial" charset="0"/>
              </a:rPr>
              <a:t>                                                                               *</a:t>
            </a:r>
            <a:endParaRPr lang="bg-BG" sz="2400">
              <a:latin typeface="Arial" charset="0"/>
            </a:endParaRPr>
          </a:p>
        </p:txBody>
      </p:sp>
      <p:sp>
        <p:nvSpPr>
          <p:cNvPr id="17414" name="Text Box 6"/>
          <p:cNvSpPr txBox="1">
            <a:spLocks noChangeArrowheads="1"/>
          </p:cNvSpPr>
          <p:nvPr/>
        </p:nvSpPr>
        <p:spPr bwMode="auto">
          <a:xfrm>
            <a:off x="1258888" y="5876925"/>
            <a:ext cx="7885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rgbClr val="FFCC66"/>
                </a:solidFill>
                <a:latin typeface="Arial" charset="0"/>
                <a:ea typeface="ＭＳ Ｐゴシック" charset="0"/>
              </a:defRPr>
            </a:lvl1pPr>
            <a:lvl2pPr>
              <a:defRPr sz="2400">
                <a:solidFill>
                  <a:srgbClr val="FFCC66"/>
                </a:solidFill>
                <a:latin typeface="Arial" charset="0"/>
                <a:ea typeface="ＭＳ Ｐゴシック" charset="0"/>
              </a:defRPr>
            </a:lvl2pPr>
            <a:lvl3pPr>
              <a:defRPr sz="2200">
                <a:solidFill>
                  <a:srgbClr val="FFCC66"/>
                </a:solidFill>
                <a:latin typeface="Arial" charset="0"/>
                <a:ea typeface="ＭＳ Ｐゴシック" charset="0"/>
              </a:defRPr>
            </a:lvl3pPr>
            <a:lvl4pPr>
              <a:defRPr>
                <a:solidFill>
                  <a:srgbClr val="FFCC66"/>
                </a:solidFill>
                <a:latin typeface="Arial" charset="0"/>
                <a:ea typeface="ＭＳ Ｐゴシック" charset="0"/>
              </a:defRPr>
            </a:lvl4pPr>
            <a:lvl5pPr>
              <a:defRPr sz="1600">
                <a:solidFill>
                  <a:srgbClr val="FFCC66"/>
                </a:solidFill>
                <a:latin typeface="Arial" charset="0"/>
                <a:ea typeface="ＭＳ Ｐゴシック" charset="0"/>
              </a:defRPr>
            </a:lvl5pPr>
            <a:lvl6pPr eaLnBrk="0" fontAlgn="base" hangingPunct="0">
              <a:spcBef>
                <a:spcPct val="20000"/>
              </a:spcBef>
              <a:spcAft>
                <a:spcPct val="0"/>
              </a:spcAft>
              <a:buChar char="»"/>
              <a:defRPr sz="1600">
                <a:solidFill>
                  <a:srgbClr val="FFCC66"/>
                </a:solidFill>
                <a:latin typeface="Arial" charset="0"/>
                <a:ea typeface="ＭＳ Ｐゴシック" charset="0"/>
              </a:defRPr>
            </a:lvl6pPr>
            <a:lvl7pPr eaLnBrk="0" fontAlgn="base" hangingPunct="0">
              <a:spcBef>
                <a:spcPct val="20000"/>
              </a:spcBef>
              <a:spcAft>
                <a:spcPct val="0"/>
              </a:spcAft>
              <a:buChar char="»"/>
              <a:defRPr sz="1600">
                <a:solidFill>
                  <a:srgbClr val="FFCC66"/>
                </a:solidFill>
                <a:latin typeface="Arial" charset="0"/>
                <a:ea typeface="ＭＳ Ｐゴシック" charset="0"/>
              </a:defRPr>
            </a:lvl7pPr>
            <a:lvl8pPr eaLnBrk="0" fontAlgn="base" hangingPunct="0">
              <a:spcBef>
                <a:spcPct val="20000"/>
              </a:spcBef>
              <a:spcAft>
                <a:spcPct val="0"/>
              </a:spcAft>
              <a:buChar char="»"/>
              <a:defRPr sz="1600">
                <a:solidFill>
                  <a:srgbClr val="FFCC66"/>
                </a:solidFill>
                <a:latin typeface="Arial" charset="0"/>
                <a:ea typeface="ＭＳ Ｐゴシック" charset="0"/>
              </a:defRPr>
            </a:lvl8pPr>
            <a:lvl9pPr eaLnBrk="0" fontAlgn="base" hangingPunct="0">
              <a:spcBef>
                <a:spcPct val="20000"/>
              </a:spcBef>
              <a:spcAft>
                <a:spcPct val="0"/>
              </a:spcAft>
              <a:buChar char="»"/>
              <a:defRPr sz="1600">
                <a:solidFill>
                  <a:srgbClr val="FFCC66"/>
                </a:solidFill>
                <a:latin typeface="Arial" charset="0"/>
                <a:ea typeface="ＭＳ Ｐゴシック" charset="0"/>
              </a:defRPr>
            </a:lvl9pPr>
          </a:lstStyle>
          <a:p>
            <a:pPr>
              <a:spcBef>
                <a:spcPct val="50000"/>
              </a:spcBef>
              <a:buClrTx/>
            </a:pPr>
            <a:r>
              <a:rPr lang="en-US" sz="2000" i="0" dirty="0" smtClean="0">
                <a:solidFill>
                  <a:srgbClr val="000000"/>
                </a:solidFill>
                <a:latin typeface="Calibri"/>
                <a:cs typeface="Calibri"/>
              </a:rPr>
              <a:t>Source: </a:t>
            </a:r>
            <a:r>
              <a:rPr lang="bg-BG" sz="2000" i="0" dirty="0" smtClean="0">
                <a:solidFill>
                  <a:srgbClr val="000000"/>
                </a:solidFill>
                <a:latin typeface="Calibri"/>
                <a:cs typeface="Calibri"/>
              </a:rPr>
              <a:t>http</a:t>
            </a:r>
            <a:r>
              <a:rPr lang="bg-BG" sz="2000" i="0" dirty="0">
                <a:solidFill>
                  <a:srgbClr val="000000"/>
                </a:solidFill>
                <a:latin typeface="Calibri"/>
                <a:cs typeface="Calibri"/>
              </a:rPr>
              <a:t>://www.biostat.jhsph.edu/~rpeng/research.html</a:t>
            </a:r>
            <a:r>
              <a:rPr lang="en-US" sz="2000" i="0" dirty="0">
                <a:solidFill>
                  <a:srgbClr val="000000"/>
                </a:solidFill>
                <a:latin typeface="Calibri"/>
                <a:cs typeface="Calibri"/>
              </a:rPr>
              <a:t> </a:t>
            </a:r>
            <a:endParaRPr lang="bg-BG" sz="2000" i="0" dirty="0">
              <a:solidFill>
                <a:srgbClr val="000000"/>
              </a:solidFill>
              <a:latin typeface="Calibri"/>
              <a:cs typeface="Calibri"/>
            </a:endParaRPr>
          </a:p>
        </p:txBody>
      </p:sp>
      <p:pic>
        <p:nvPicPr>
          <p:cNvPr id="174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276475"/>
            <a:ext cx="66960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2504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3200" dirty="0" smtClean="0"/>
              <a:t>Challenges to reproducibility</a:t>
            </a:r>
            <a:endParaRPr lang="en-US" sz="3200" dirty="0"/>
          </a:p>
        </p:txBody>
      </p:sp>
      <p:sp>
        <p:nvSpPr>
          <p:cNvPr id="39939" name="Rectangle 3"/>
          <p:cNvSpPr>
            <a:spLocks noGrp="1" noChangeArrowheads="1"/>
          </p:cNvSpPr>
          <p:nvPr>
            <p:ph type="body" idx="1"/>
          </p:nvPr>
        </p:nvSpPr>
        <p:spPr/>
        <p:txBody>
          <a:bodyPr/>
          <a:lstStyle/>
          <a:p>
            <a:pPr>
              <a:lnSpc>
                <a:spcPct val="90000"/>
              </a:lnSpc>
            </a:pPr>
            <a:r>
              <a:rPr lang="en-US" sz="2400" dirty="0" smtClean="0"/>
              <a:t>High throughput measurement technologies</a:t>
            </a:r>
          </a:p>
          <a:p>
            <a:pPr>
              <a:lnSpc>
                <a:spcPct val="90000"/>
              </a:lnSpc>
            </a:pPr>
            <a:r>
              <a:rPr lang="en-US" sz="2400" dirty="0" smtClean="0"/>
              <a:t>Emergence of big data</a:t>
            </a:r>
          </a:p>
          <a:p>
            <a:pPr>
              <a:lnSpc>
                <a:spcPct val="90000"/>
              </a:lnSpc>
            </a:pPr>
            <a:r>
              <a:rPr lang="en-US" sz="2400" dirty="0" smtClean="0"/>
              <a:t>Secondary </a:t>
            </a:r>
            <a:r>
              <a:rPr lang="en-US" sz="2400" dirty="0" smtClean="0"/>
              <a:t>use of research data in contexts other than originally intended</a:t>
            </a:r>
          </a:p>
          <a:p>
            <a:pPr>
              <a:lnSpc>
                <a:spcPct val="90000"/>
              </a:lnSpc>
            </a:pPr>
            <a:r>
              <a:rPr lang="en-US" sz="2400" dirty="0" smtClean="0"/>
              <a:t>Integrative analyses of disparate data of uncertain quality and provenance</a:t>
            </a:r>
          </a:p>
          <a:p>
            <a:pPr>
              <a:lnSpc>
                <a:spcPct val="90000"/>
              </a:lnSpc>
            </a:pPr>
            <a:r>
              <a:rPr lang="en-US" sz="2400" dirty="0" smtClean="0"/>
              <a:t>Tools of uncertain quality </a:t>
            </a:r>
          </a:p>
          <a:p>
            <a:pPr>
              <a:lnSpc>
                <a:spcPct val="90000"/>
              </a:lnSpc>
            </a:pPr>
            <a:r>
              <a:rPr lang="en-US" sz="2400" dirty="0" smtClean="0"/>
              <a:t>Low Signal</a:t>
            </a:r>
            <a:r>
              <a:rPr lang="en-US" sz="2400" dirty="0"/>
              <a:t>-to-noise </a:t>
            </a:r>
            <a:endParaRPr lang="en-US" sz="2400" dirty="0" smtClean="0"/>
          </a:p>
          <a:p>
            <a:pPr>
              <a:lnSpc>
                <a:spcPct val="90000"/>
              </a:lnSpc>
            </a:pPr>
            <a:r>
              <a:rPr lang="en-US" sz="2400" dirty="0" smtClean="0"/>
              <a:t>Hyper</a:t>
            </a:r>
            <a:r>
              <a:rPr lang="en-US" sz="2400" dirty="0" smtClean="0"/>
              <a:t>-competitive research environment</a:t>
            </a:r>
            <a:endParaRPr lang="en-US" sz="2400" dirty="0"/>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351027753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2532" name="Rectangle 2"/>
          <p:cNvSpPr>
            <a:spLocks noGrp="1" noChangeArrowheads="1"/>
          </p:cNvSpPr>
          <p:nvPr>
            <p:ph type="title"/>
          </p:nvPr>
        </p:nvSpPr>
        <p:spPr>
          <a:xfrm>
            <a:off x="0" y="685800"/>
            <a:ext cx="9296400" cy="655638"/>
          </a:xfrm>
        </p:spPr>
        <p:txBody>
          <a:bodyPr/>
          <a:lstStyle/>
          <a:p>
            <a:pPr algn="ctr" eaLnBrk="1" hangingPunct="1"/>
            <a:r>
              <a:rPr lang="en-US" sz="3200" dirty="0" smtClean="0">
                <a:cs typeface="Calibri"/>
              </a:rPr>
              <a:t>Reproducibility crisis: A computational perspective</a:t>
            </a:r>
            <a:endParaRPr lang="bg-BG" sz="3200" dirty="0">
              <a:solidFill>
                <a:schemeClr val="tx1"/>
              </a:solidFill>
              <a:cs typeface="Calibri"/>
            </a:endParaRPr>
          </a:p>
        </p:txBody>
      </p:sp>
      <p:sp>
        <p:nvSpPr>
          <p:cNvPr id="22533" name="Rectangle 3"/>
          <p:cNvSpPr>
            <a:spLocks noGrp="1" noChangeArrowheads="1"/>
          </p:cNvSpPr>
          <p:nvPr>
            <p:ph type="body" idx="1"/>
          </p:nvPr>
        </p:nvSpPr>
        <p:spPr>
          <a:xfrm>
            <a:off x="381000" y="1676400"/>
            <a:ext cx="8763000" cy="4129088"/>
          </a:xfrm>
        </p:spPr>
        <p:txBody>
          <a:bodyPr/>
          <a:lstStyle/>
          <a:p>
            <a:pPr>
              <a:lnSpc>
                <a:spcPct val="90000"/>
              </a:lnSpc>
            </a:pPr>
            <a:r>
              <a:rPr lang="en-US" sz="2400" dirty="0" smtClean="0">
                <a:cs typeface="Calibri"/>
              </a:rPr>
              <a:t>Reluctance to make data available</a:t>
            </a:r>
          </a:p>
          <a:p>
            <a:pPr>
              <a:lnSpc>
                <a:spcPct val="90000"/>
              </a:lnSpc>
            </a:pPr>
            <a:r>
              <a:rPr lang="en-US" sz="2400" dirty="0" smtClean="0">
                <a:cs typeface="Calibri"/>
              </a:rPr>
              <a:t>Poor documentation of data</a:t>
            </a:r>
          </a:p>
          <a:p>
            <a:pPr>
              <a:lnSpc>
                <a:spcPct val="90000"/>
              </a:lnSpc>
            </a:pPr>
            <a:r>
              <a:rPr lang="en-US" sz="2400" dirty="0" smtClean="0">
                <a:cs typeface="Calibri"/>
              </a:rPr>
              <a:t>Effort needed to regenerate data from description provided</a:t>
            </a:r>
          </a:p>
          <a:p>
            <a:pPr>
              <a:lnSpc>
                <a:spcPct val="90000"/>
              </a:lnSpc>
            </a:pPr>
            <a:r>
              <a:rPr lang="en-US" sz="2400" dirty="0" smtClean="0">
                <a:cs typeface="Calibri"/>
              </a:rPr>
              <a:t>Lack of automation (e.g., interactive use of excel spreadsheets in data analysis)</a:t>
            </a:r>
          </a:p>
          <a:p>
            <a:pPr eaLnBrk="1" hangingPunct="1">
              <a:lnSpc>
                <a:spcPct val="90000"/>
              </a:lnSpc>
            </a:pPr>
            <a:r>
              <a:rPr lang="en-US" sz="2400" dirty="0" smtClean="0">
                <a:cs typeface="Calibri"/>
              </a:rPr>
              <a:t>Poor scientific practices </a:t>
            </a:r>
            <a:endParaRPr lang="en-US" sz="2400" dirty="0">
              <a:cs typeface="Calibri"/>
            </a:endParaRPr>
          </a:p>
          <a:p>
            <a:pPr lvl="1">
              <a:lnSpc>
                <a:spcPct val="90000"/>
              </a:lnSpc>
            </a:pPr>
            <a:r>
              <a:rPr lang="en-US" sz="2400" dirty="0" smtClean="0">
                <a:cs typeface="Calibri"/>
              </a:rPr>
              <a:t>Incomplete description of key steps (e.g., for generating a plot)</a:t>
            </a:r>
          </a:p>
          <a:p>
            <a:pPr lvl="1">
              <a:lnSpc>
                <a:spcPct val="90000"/>
              </a:lnSpc>
            </a:pPr>
            <a:r>
              <a:rPr lang="en-US" sz="2400" dirty="0" smtClean="0">
                <a:cs typeface="Calibri"/>
              </a:rPr>
              <a:t>data dredging (p hacking) </a:t>
            </a:r>
          </a:p>
          <a:p>
            <a:pPr lvl="1">
              <a:lnSpc>
                <a:spcPct val="90000"/>
              </a:lnSpc>
            </a:pPr>
            <a:r>
              <a:rPr lang="en-US" sz="2400" dirty="0" smtClean="0">
                <a:cs typeface="Calibri"/>
              </a:rPr>
              <a:t>failure to report negative finding</a:t>
            </a:r>
          </a:p>
          <a:p>
            <a:pPr lvl="1">
              <a:lnSpc>
                <a:spcPct val="90000"/>
              </a:lnSpc>
            </a:pPr>
            <a:r>
              <a:rPr lang="en-US" sz="2400" dirty="0" smtClean="0">
                <a:cs typeface="Calibri"/>
              </a:rPr>
              <a:t> inclusion/exclusion of samples to obtain a desired conclusion </a:t>
            </a:r>
            <a:r>
              <a:rPr lang="mr-IN" sz="2400" dirty="0" smtClean="0">
                <a:cs typeface="Calibri"/>
              </a:rPr>
              <a:t>…</a:t>
            </a:r>
            <a:r>
              <a:rPr lang="en-US" sz="2400" dirty="0" smtClean="0">
                <a:cs typeface="Calibri"/>
              </a:rPr>
              <a:t>.</a:t>
            </a:r>
          </a:p>
        </p:txBody>
      </p:sp>
    </p:spTree>
    <p:extLst>
      <p:ext uri="{BB962C8B-B14F-4D97-AF65-F5344CB8AC3E}">
        <p14:creationId xmlns:p14="http://schemas.microsoft.com/office/powerpoint/2010/main" val="174166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5604" name="Rectangle 2"/>
          <p:cNvSpPr>
            <a:spLocks noGrp="1" noChangeArrowheads="1"/>
          </p:cNvSpPr>
          <p:nvPr>
            <p:ph type="title"/>
          </p:nvPr>
        </p:nvSpPr>
        <p:spPr>
          <a:xfrm>
            <a:off x="0" y="620713"/>
            <a:ext cx="9144000" cy="838200"/>
          </a:xfrm>
        </p:spPr>
        <p:txBody>
          <a:bodyPr/>
          <a:lstStyle/>
          <a:p>
            <a:pPr algn="ctr" eaLnBrk="1" hangingPunct="1"/>
            <a:r>
              <a:rPr lang="en-US" sz="2800" dirty="0" smtClean="0">
                <a:solidFill>
                  <a:schemeClr val="tx1"/>
                </a:solidFill>
                <a:latin typeface="Arial" charset="0"/>
              </a:rPr>
              <a:t>Reproducibility crisis: A computational perspective</a:t>
            </a:r>
            <a:endParaRPr lang="bg-BG" sz="2800" dirty="0">
              <a:solidFill>
                <a:schemeClr val="tx1"/>
              </a:solidFill>
              <a:latin typeface="Arial" charset="0"/>
            </a:endParaRPr>
          </a:p>
        </p:txBody>
      </p:sp>
      <p:sp>
        <p:nvSpPr>
          <p:cNvPr id="25605" name="Rectangle 3"/>
          <p:cNvSpPr>
            <a:spLocks noGrp="1" noChangeArrowheads="1"/>
          </p:cNvSpPr>
          <p:nvPr>
            <p:ph type="body" idx="1"/>
          </p:nvPr>
        </p:nvSpPr>
        <p:spPr/>
        <p:txBody>
          <a:bodyPr/>
          <a:lstStyle/>
          <a:p>
            <a:pPr>
              <a:lnSpc>
                <a:spcPct val="90000"/>
              </a:lnSpc>
            </a:pPr>
            <a:r>
              <a:rPr lang="en-US" sz="2400" dirty="0" smtClean="0">
                <a:cs typeface="Calibri"/>
              </a:rPr>
              <a:t>Lack of availability of code: </a:t>
            </a:r>
          </a:p>
          <a:p>
            <a:pPr lvl="1">
              <a:lnSpc>
                <a:spcPct val="90000"/>
              </a:lnSpc>
            </a:pPr>
            <a:r>
              <a:rPr lang="en-US" sz="2400" dirty="0" smtClean="0">
                <a:cs typeface="Calibri"/>
              </a:rPr>
              <a:t>Lack of transparency</a:t>
            </a:r>
          </a:p>
          <a:p>
            <a:pPr lvl="1">
              <a:lnSpc>
                <a:spcPct val="90000"/>
              </a:lnSpc>
            </a:pPr>
            <a:r>
              <a:rPr lang="en-US" sz="2400" dirty="0" smtClean="0">
                <a:cs typeface="Calibri"/>
              </a:rPr>
              <a:t>Reluctance </a:t>
            </a:r>
            <a:r>
              <a:rPr lang="en-US" sz="2400" dirty="0">
                <a:cs typeface="Calibri"/>
              </a:rPr>
              <a:t>to make codes public</a:t>
            </a:r>
          </a:p>
          <a:p>
            <a:pPr lvl="1">
              <a:lnSpc>
                <a:spcPct val="90000"/>
              </a:lnSpc>
            </a:pPr>
            <a:r>
              <a:rPr lang="en-US" sz="2400" dirty="0">
                <a:cs typeface="Calibri"/>
              </a:rPr>
              <a:t>Additional time and efforts to improve code quality, documentation, etc.</a:t>
            </a:r>
          </a:p>
          <a:p>
            <a:pPr lvl="1">
              <a:lnSpc>
                <a:spcPct val="90000"/>
              </a:lnSpc>
            </a:pPr>
            <a:r>
              <a:rPr lang="en-US" sz="2400" dirty="0" smtClean="0">
                <a:cs typeface="Calibri"/>
              </a:rPr>
              <a:t>Poor software </a:t>
            </a:r>
            <a:r>
              <a:rPr lang="en-US" sz="2400" dirty="0">
                <a:cs typeface="Calibri"/>
              </a:rPr>
              <a:t>engineering skills </a:t>
            </a:r>
          </a:p>
          <a:p>
            <a:pPr eaLnBrk="1" hangingPunct="1">
              <a:lnSpc>
                <a:spcPct val="90000"/>
              </a:lnSpc>
            </a:pPr>
            <a:r>
              <a:rPr lang="en-US" sz="2400" dirty="0" smtClean="0">
                <a:cs typeface="Calibri"/>
              </a:rPr>
              <a:t>Poor quality code</a:t>
            </a:r>
          </a:p>
          <a:p>
            <a:pPr lvl="1">
              <a:lnSpc>
                <a:spcPct val="90000"/>
              </a:lnSpc>
            </a:pPr>
            <a:r>
              <a:rPr lang="en-US" sz="2400" dirty="0" smtClean="0">
                <a:cs typeface="Calibri"/>
              </a:rPr>
              <a:t>Errors</a:t>
            </a:r>
          </a:p>
          <a:p>
            <a:pPr lvl="1">
              <a:lnSpc>
                <a:spcPct val="90000"/>
              </a:lnSpc>
            </a:pPr>
            <a:r>
              <a:rPr lang="en-US" sz="2400" dirty="0" smtClean="0">
                <a:cs typeface="Calibri"/>
              </a:rPr>
              <a:t>Poor software engineering practices</a:t>
            </a:r>
          </a:p>
          <a:p>
            <a:pPr lvl="1">
              <a:lnSpc>
                <a:spcPct val="90000"/>
              </a:lnSpc>
            </a:pPr>
            <a:r>
              <a:rPr lang="en-US" sz="2400" dirty="0" smtClean="0">
                <a:cs typeface="Calibri"/>
              </a:rPr>
              <a:t>Poor coding style</a:t>
            </a:r>
          </a:p>
          <a:p>
            <a:pPr lvl="1">
              <a:lnSpc>
                <a:spcPct val="90000"/>
              </a:lnSpc>
            </a:pPr>
            <a:r>
              <a:rPr lang="en-US" sz="2400" dirty="0" smtClean="0">
                <a:cs typeface="Calibri"/>
              </a:rPr>
              <a:t>Poor documentation</a:t>
            </a:r>
          </a:p>
        </p:txBody>
      </p:sp>
    </p:spTree>
    <p:extLst>
      <p:ext uri="{BB962C8B-B14F-4D97-AF65-F5344CB8AC3E}">
        <p14:creationId xmlns:p14="http://schemas.microsoft.com/office/powerpoint/2010/main" val="2209305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5604" name="Rectangle 2"/>
          <p:cNvSpPr>
            <a:spLocks noGrp="1" noChangeArrowheads="1"/>
          </p:cNvSpPr>
          <p:nvPr>
            <p:ph type="title"/>
          </p:nvPr>
        </p:nvSpPr>
        <p:spPr>
          <a:xfrm>
            <a:off x="0" y="620713"/>
            <a:ext cx="9144000" cy="838200"/>
          </a:xfrm>
        </p:spPr>
        <p:txBody>
          <a:bodyPr/>
          <a:lstStyle/>
          <a:p>
            <a:pPr algn="ctr" eaLnBrk="1" hangingPunct="1"/>
            <a:r>
              <a:rPr lang="en-US" sz="2800" dirty="0" smtClean="0">
                <a:solidFill>
                  <a:schemeClr val="tx1"/>
                </a:solidFill>
                <a:latin typeface="Arial" charset="0"/>
              </a:rPr>
              <a:t>Reproducibility crisis: A computational perspective</a:t>
            </a:r>
            <a:endParaRPr lang="bg-BG" sz="2800" dirty="0">
              <a:solidFill>
                <a:schemeClr val="tx1"/>
              </a:solidFill>
              <a:latin typeface="Arial" charset="0"/>
            </a:endParaRPr>
          </a:p>
        </p:txBody>
      </p:sp>
      <p:sp>
        <p:nvSpPr>
          <p:cNvPr id="25605" name="Rectangle 3"/>
          <p:cNvSpPr>
            <a:spLocks noGrp="1" noChangeArrowheads="1"/>
          </p:cNvSpPr>
          <p:nvPr>
            <p:ph type="body" idx="1"/>
          </p:nvPr>
        </p:nvSpPr>
        <p:spPr/>
        <p:txBody>
          <a:bodyPr/>
          <a:lstStyle/>
          <a:p>
            <a:pPr>
              <a:lnSpc>
                <a:spcPct val="90000"/>
              </a:lnSpc>
            </a:pPr>
            <a:r>
              <a:rPr lang="en-US" sz="2400" dirty="0" smtClean="0">
                <a:cs typeface="Calibri"/>
              </a:rPr>
              <a:t>Poorly described data processing steps</a:t>
            </a:r>
          </a:p>
          <a:p>
            <a:pPr lvl="1">
              <a:lnSpc>
                <a:spcPct val="90000"/>
              </a:lnSpc>
            </a:pPr>
            <a:r>
              <a:rPr lang="en-US" sz="2400" dirty="0" smtClean="0">
                <a:cs typeface="Calibri"/>
              </a:rPr>
              <a:t> Normalization</a:t>
            </a:r>
          </a:p>
          <a:p>
            <a:pPr lvl="1">
              <a:lnSpc>
                <a:spcPct val="90000"/>
              </a:lnSpc>
            </a:pPr>
            <a:r>
              <a:rPr lang="en-US" sz="2400" dirty="0" smtClean="0">
                <a:cs typeface="Calibri"/>
              </a:rPr>
              <a:t>Feature engineering</a:t>
            </a:r>
          </a:p>
          <a:p>
            <a:pPr lvl="1">
              <a:lnSpc>
                <a:spcPct val="90000"/>
              </a:lnSpc>
            </a:pPr>
            <a:r>
              <a:rPr lang="en-US" sz="2400" dirty="0" smtClean="0">
                <a:cs typeface="Calibri"/>
              </a:rPr>
              <a:t>Feature selection</a:t>
            </a:r>
          </a:p>
          <a:p>
            <a:pPr lvl="1">
              <a:lnSpc>
                <a:spcPct val="90000"/>
              </a:lnSpc>
            </a:pPr>
            <a:r>
              <a:rPr lang="en-US" sz="2400" dirty="0" smtClean="0">
                <a:cs typeface="Calibri"/>
              </a:rPr>
              <a:t>Dimensionality reduction</a:t>
            </a:r>
            <a:endParaRPr lang="en-US" sz="2400" dirty="0">
              <a:cs typeface="Calibri"/>
            </a:endParaRPr>
          </a:p>
          <a:p>
            <a:pPr eaLnBrk="1" hangingPunct="1">
              <a:lnSpc>
                <a:spcPct val="90000"/>
              </a:lnSpc>
            </a:pPr>
            <a:r>
              <a:rPr lang="en-US" sz="2400" dirty="0" smtClean="0">
                <a:cs typeface="Calibri"/>
              </a:rPr>
              <a:t>Poorly described computational experiments</a:t>
            </a:r>
          </a:p>
          <a:p>
            <a:pPr lvl="1">
              <a:lnSpc>
                <a:spcPct val="90000"/>
              </a:lnSpc>
            </a:pPr>
            <a:r>
              <a:rPr lang="en-US" sz="2400" dirty="0" smtClean="0">
                <a:cs typeface="Calibri"/>
              </a:rPr>
              <a:t>Lack of details about user specified parameters</a:t>
            </a:r>
          </a:p>
          <a:p>
            <a:pPr lvl="1">
              <a:lnSpc>
                <a:spcPct val="90000"/>
              </a:lnSpc>
            </a:pPr>
            <a:r>
              <a:rPr lang="en-US" sz="2400" dirty="0" smtClean="0">
                <a:cs typeface="Calibri"/>
              </a:rPr>
              <a:t>Random number used</a:t>
            </a:r>
          </a:p>
          <a:p>
            <a:pPr lvl="1">
              <a:lnSpc>
                <a:spcPct val="90000"/>
              </a:lnSpc>
            </a:pPr>
            <a:r>
              <a:rPr lang="en-US" sz="2400" dirty="0" smtClean="0">
                <a:cs typeface="Calibri"/>
              </a:rPr>
              <a:t>Training and test sets</a:t>
            </a:r>
          </a:p>
          <a:p>
            <a:pPr lvl="1">
              <a:lnSpc>
                <a:spcPct val="90000"/>
              </a:lnSpc>
            </a:pPr>
            <a:r>
              <a:rPr lang="en-US" sz="2400" dirty="0" smtClean="0">
                <a:cs typeface="Calibri"/>
              </a:rPr>
              <a:t>Performance measures</a:t>
            </a:r>
          </a:p>
          <a:p>
            <a:pPr marL="0" indent="0">
              <a:lnSpc>
                <a:spcPct val="90000"/>
              </a:lnSpc>
              <a:buNone/>
            </a:pPr>
            <a:endParaRPr lang="en-US" sz="2400" dirty="0" smtClean="0">
              <a:cs typeface="Calibri"/>
            </a:endParaRPr>
          </a:p>
          <a:p>
            <a:pPr lvl="1">
              <a:lnSpc>
                <a:spcPct val="90000"/>
              </a:lnSpc>
            </a:pPr>
            <a:endParaRPr lang="en-US" sz="2400" dirty="0" smtClean="0">
              <a:cs typeface="Calibri"/>
            </a:endParaRPr>
          </a:p>
        </p:txBody>
      </p:sp>
    </p:spTree>
    <p:extLst>
      <p:ext uri="{BB962C8B-B14F-4D97-AF65-F5344CB8AC3E}">
        <p14:creationId xmlns:p14="http://schemas.microsoft.com/office/powerpoint/2010/main" val="2025171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5604" name="Rectangle 2"/>
          <p:cNvSpPr>
            <a:spLocks noGrp="1" noChangeArrowheads="1"/>
          </p:cNvSpPr>
          <p:nvPr>
            <p:ph type="title"/>
          </p:nvPr>
        </p:nvSpPr>
        <p:spPr>
          <a:xfrm>
            <a:off x="0" y="620713"/>
            <a:ext cx="9144000" cy="838200"/>
          </a:xfrm>
        </p:spPr>
        <p:txBody>
          <a:bodyPr/>
          <a:lstStyle/>
          <a:p>
            <a:pPr algn="ctr" eaLnBrk="1" hangingPunct="1"/>
            <a:r>
              <a:rPr lang="en-US" sz="2800" dirty="0" smtClean="0">
                <a:solidFill>
                  <a:schemeClr val="tx1"/>
                </a:solidFill>
                <a:latin typeface="Arial" charset="0"/>
              </a:rPr>
              <a:t>Reproducibility crisis: A computational perspective</a:t>
            </a:r>
            <a:endParaRPr lang="bg-BG" sz="2800" dirty="0">
              <a:solidFill>
                <a:schemeClr val="tx1"/>
              </a:solidFill>
              <a:latin typeface="Arial" charset="0"/>
            </a:endParaRPr>
          </a:p>
        </p:txBody>
      </p:sp>
      <p:sp>
        <p:nvSpPr>
          <p:cNvPr id="25605" name="Rectangle 3"/>
          <p:cNvSpPr>
            <a:spLocks noGrp="1" noChangeArrowheads="1"/>
          </p:cNvSpPr>
          <p:nvPr>
            <p:ph type="body" idx="1"/>
          </p:nvPr>
        </p:nvSpPr>
        <p:spPr/>
        <p:txBody>
          <a:bodyPr/>
          <a:lstStyle/>
          <a:p>
            <a:pPr>
              <a:lnSpc>
                <a:spcPct val="90000"/>
              </a:lnSpc>
            </a:pPr>
            <a:r>
              <a:rPr lang="en-US" sz="2400" dirty="0" smtClean="0">
                <a:cs typeface="Calibri"/>
              </a:rPr>
              <a:t>Infrastructure</a:t>
            </a:r>
          </a:p>
          <a:p>
            <a:pPr lvl="1">
              <a:lnSpc>
                <a:spcPct val="90000"/>
              </a:lnSpc>
            </a:pPr>
            <a:r>
              <a:rPr lang="en-US" sz="2400" dirty="0" smtClean="0">
                <a:cs typeface="Calibri"/>
              </a:rPr>
              <a:t>Data resources</a:t>
            </a:r>
          </a:p>
          <a:p>
            <a:pPr lvl="1">
              <a:lnSpc>
                <a:spcPct val="90000"/>
              </a:lnSpc>
            </a:pPr>
            <a:r>
              <a:rPr lang="en-US" sz="2400" dirty="0" smtClean="0">
                <a:cs typeface="Calibri"/>
              </a:rPr>
              <a:t>Computational resources</a:t>
            </a:r>
          </a:p>
          <a:p>
            <a:pPr lvl="1">
              <a:lnSpc>
                <a:spcPct val="90000"/>
              </a:lnSpc>
            </a:pPr>
            <a:r>
              <a:rPr lang="en-US" sz="2400" dirty="0" smtClean="0">
                <a:cs typeface="Calibri"/>
              </a:rPr>
              <a:t>Dependence on libraries</a:t>
            </a:r>
          </a:p>
          <a:p>
            <a:pPr lvl="1">
              <a:lnSpc>
                <a:spcPct val="90000"/>
              </a:lnSpc>
            </a:pPr>
            <a:r>
              <a:rPr lang="en-US" sz="2400" dirty="0" smtClean="0">
                <a:cs typeface="Calibri"/>
              </a:rPr>
              <a:t>Dependence on Operating System</a:t>
            </a:r>
          </a:p>
          <a:p>
            <a:pPr lvl="1">
              <a:lnSpc>
                <a:spcPct val="90000"/>
              </a:lnSpc>
            </a:pPr>
            <a:r>
              <a:rPr lang="en-US" sz="2400" dirty="0" smtClean="0">
                <a:cs typeface="Calibri"/>
              </a:rPr>
              <a:t>Dependence on system conditions (load, etc.)</a:t>
            </a:r>
          </a:p>
        </p:txBody>
      </p:sp>
    </p:spTree>
    <p:extLst>
      <p:ext uri="{BB962C8B-B14F-4D97-AF65-F5344CB8AC3E}">
        <p14:creationId xmlns:p14="http://schemas.microsoft.com/office/powerpoint/2010/main" val="2879175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1508" name="Rectangle 2"/>
          <p:cNvSpPr>
            <a:spLocks noGrp="1" noChangeArrowheads="1"/>
          </p:cNvSpPr>
          <p:nvPr>
            <p:ph type="title"/>
          </p:nvPr>
        </p:nvSpPr>
        <p:spPr>
          <a:xfrm>
            <a:off x="-76200" y="647700"/>
            <a:ext cx="9220200" cy="838200"/>
          </a:xfrm>
        </p:spPr>
        <p:txBody>
          <a:bodyPr/>
          <a:lstStyle/>
          <a:p>
            <a:pPr algn="ctr" eaLnBrk="1" hangingPunct="1"/>
            <a:r>
              <a:rPr lang="en-US" sz="3000" dirty="0" smtClean="0">
                <a:solidFill>
                  <a:schemeClr val="tx1"/>
                </a:solidFill>
                <a:cs typeface="Calibri"/>
              </a:rPr>
              <a:t>Current status: Reproducible research in machine learning</a:t>
            </a:r>
            <a:endParaRPr lang="bg-BG" sz="3000" dirty="0">
              <a:solidFill>
                <a:schemeClr val="tx1"/>
              </a:solidFill>
              <a:cs typeface="Calibri"/>
            </a:endParaRPr>
          </a:p>
        </p:txBody>
      </p:sp>
      <p:sp>
        <p:nvSpPr>
          <p:cNvPr id="21509" name="Rectangle 3"/>
          <p:cNvSpPr>
            <a:spLocks noGrp="1" noChangeArrowheads="1"/>
          </p:cNvSpPr>
          <p:nvPr>
            <p:ph type="body" idx="1"/>
          </p:nvPr>
        </p:nvSpPr>
        <p:spPr>
          <a:xfrm>
            <a:off x="609600" y="1600200"/>
            <a:ext cx="8066088" cy="4060825"/>
          </a:xfrm>
        </p:spPr>
        <p:txBody>
          <a:bodyPr/>
          <a:lstStyle/>
          <a:p>
            <a:pPr eaLnBrk="1" hangingPunct="1">
              <a:lnSpc>
                <a:spcPct val="90000"/>
              </a:lnSpc>
            </a:pPr>
            <a:r>
              <a:rPr lang="en-US" sz="2400" dirty="0" smtClean="0">
                <a:latin typeface="Arial" charset="0"/>
              </a:rPr>
              <a:t>Increasing availabilit</a:t>
            </a:r>
            <a:r>
              <a:rPr lang="en-US" sz="2400" dirty="0" smtClean="0">
                <a:latin typeface="Arial" charset="0"/>
              </a:rPr>
              <a:t>y of </a:t>
            </a:r>
            <a:r>
              <a:rPr lang="en-US" sz="2400" dirty="0">
                <a:latin typeface="Arial" charset="0"/>
              </a:rPr>
              <a:t>b</a:t>
            </a:r>
            <a:r>
              <a:rPr lang="en-US" sz="2400" dirty="0" smtClean="0">
                <a:latin typeface="Arial" charset="0"/>
              </a:rPr>
              <a:t>enchmark data </a:t>
            </a:r>
          </a:p>
          <a:p>
            <a:pPr eaLnBrk="1" hangingPunct="1">
              <a:lnSpc>
                <a:spcPct val="90000"/>
              </a:lnSpc>
            </a:pPr>
            <a:r>
              <a:rPr lang="en-US" sz="2400" dirty="0" smtClean="0">
                <a:latin typeface="Arial" charset="0"/>
              </a:rPr>
              <a:t>Comparison of a new machine learning method against competing methods mandatory</a:t>
            </a:r>
            <a:endParaRPr lang="en-US" sz="2400" dirty="0">
              <a:latin typeface="Arial" charset="0"/>
            </a:endParaRPr>
          </a:p>
          <a:p>
            <a:pPr eaLnBrk="1" hangingPunct="1">
              <a:lnSpc>
                <a:spcPct val="90000"/>
              </a:lnSpc>
            </a:pPr>
            <a:r>
              <a:rPr lang="en-US" sz="2400" dirty="0" smtClean="0">
                <a:latin typeface="Arial" charset="0"/>
              </a:rPr>
              <a:t>Publication of code increasingly mandatory</a:t>
            </a:r>
          </a:p>
          <a:p>
            <a:pPr eaLnBrk="1" hangingPunct="1">
              <a:lnSpc>
                <a:spcPct val="90000"/>
              </a:lnSpc>
            </a:pPr>
            <a:r>
              <a:rPr lang="en-US" sz="2400" dirty="0" smtClean="0">
                <a:latin typeface="Arial" charset="0"/>
              </a:rPr>
              <a:t>Increasing automation of computational experiments </a:t>
            </a:r>
          </a:p>
          <a:p>
            <a:pPr eaLnBrk="1" hangingPunct="1">
              <a:lnSpc>
                <a:spcPct val="90000"/>
              </a:lnSpc>
            </a:pPr>
            <a:r>
              <a:rPr lang="en-US" sz="2400" dirty="0" smtClean="0">
                <a:latin typeface="Arial" charset="0"/>
              </a:rPr>
              <a:t>Increasing pressure on authors for transparency (parameter tuning, data pre-processing, etc.)</a:t>
            </a:r>
            <a:endParaRPr lang="en-US" sz="2400" dirty="0">
              <a:latin typeface="Arial" charset="0"/>
            </a:endParaRPr>
          </a:p>
        </p:txBody>
      </p:sp>
    </p:spTree>
    <p:extLst>
      <p:ext uri="{BB962C8B-B14F-4D97-AF65-F5344CB8AC3E}">
        <p14:creationId xmlns:p14="http://schemas.microsoft.com/office/powerpoint/2010/main" val="35549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1508" name="Rectangle 2"/>
          <p:cNvSpPr>
            <a:spLocks noGrp="1" noChangeArrowheads="1"/>
          </p:cNvSpPr>
          <p:nvPr>
            <p:ph type="title"/>
          </p:nvPr>
        </p:nvSpPr>
        <p:spPr>
          <a:xfrm>
            <a:off x="-76200" y="647700"/>
            <a:ext cx="9220200" cy="838200"/>
          </a:xfrm>
        </p:spPr>
        <p:txBody>
          <a:bodyPr/>
          <a:lstStyle/>
          <a:p>
            <a:pPr algn="ctr" eaLnBrk="1" hangingPunct="1"/>
            <a:r>
              <a:rPr lang="en-US" sz="3000" dirty="0" smtClean="0">
                <a:solidFill>
                  <a:schemeClr val="tx1"/>
                </a:solidFill>
                <a:cs typeface="Calibri"/>
              </a:rPr>
              <a:t>Current status: Reproducible research in biostatistics</a:t>
            </a:r>
            <a:endParaRPr lang="bg-BG" sz="3000" dirty="0">
              <a:solidFill>
                <a:schemeClr val="tx1"/>
              </a:solidFill>
              <a:cs typeface="Calibri"/>
            </a:endParaRPr>
          </a:p>
        </p:txBody>
      </p:sp>
      <p:sp>
        <p:nvSpPr>
          <p:cNvPr id="21509" name="Rectangle 3"/>
          <p:cNvSpPr>
            <a:spLocks noGrp="1" noChangeArrowheads="1"/>
          </p:cNvSpPr>
          <p:nvPr>
            <p:ph type="body" idx="1"/>
          </p:nvPr>
        </p:nvSpPr>
        <p:spPr>
          <a:xfrm>
            <a:off x="609600" y="1600200"/>
            <a:ext cx="8066088" cy="4060825"/>
          </a:xfrm>
        </p:spPr>
        <p:txBody>
          <a:bodyPr/>
          <a:lstStyle/>
          <a:p>
            <a:pPr marL="0" indent="0" eaLnBrk="1" hangingPunct="1">
              <a:lnSpc>
                <a:spcPct val="90000"/>
              </a:lnSpc>
              <a:buNone/>
            </a:pPr>
            <a:r>
              <a:rPr lang="en-US" sz="2400" dirty="0">
                <a:cs typeface="Calibri"/>
              </a:rPr>
              <a:t>Authors should provide all data code </a:t>
            </a:r>
            <a:r>
              <a:rPr lang="en-US" sz="2400" dirty="0" smtClean="0">
                <a:cs typeface="Calibri"/>
              </a:rPr>
              <a:t>in order </a:t>
            </a:r>
            <a:r>
              <a:rPr lang="en-US" sz="2400" dirty="0">
                <a:cs typeface="Calibri"/>
              </a:rPr>
              <a:t>to reproduce all results, images </a:t>
            </a:r>
            <a:r>
              <a:rPr lang="en-US" sz="2400" dirty="0" smtClean="0">
                <a:cs typeface="Calibri"/>
              </a:rPr>
              <a:t>and tables </a:t>
            </a:r>
            <a:r>
              <a:rPr lang="en-US" sz="2400" dirty="0">
                <a:cs typeface="Calibri"/>
              </a:rPr>
              <a:t>with:</a:t>
            </a:r>
          </a:p>
          <a:p>
            <a:pPr eaLnBrk="1" hangingPunct="1">
              <a:lnSpc>
                <a:spcPct val="90000"/>
              </a:lnSpc>
            </a:pPr>
            <a:r>
              <a:rPr lang="en-US" sz="2400" dirty="0">
                <a:cs typeface="Calibri"/>
              </a:rPr>
              <a:t>README file</a:t>
            </a:r>
          </a:p>
          <a:p>
            <a:pPr eaLnBrk="1" hangingPunct="1">
              <a:lnSpc>
                <a:spcPct val="90000"/>
              </a:lnSpc>
            </a:pPr>
            <a:r>
              <a:rPr lang="en-US" sz="2400" dirty="0">
                <a:cs typeface="Calibri"/>
              </a:rPr>
              <a:t>Consistent coding style and documentation</a:t>
            </a:r>
          </a:p>
          <a:p>
            <a:pPr eaLnBrk="1" hangingPunct="1">
              <a:lnSpc>
                <a:spcPct val="90000"/>
              </a:lnSpc>
            </a:pPr>
            <a:r>
              <a:rPr lang="en-US" sz="2400" dirty="0">
                <a:cs typeface="Calibri"/>
              </a:rPr>
              <a:t>Test data sets</a:t>
            </a:r>
          </a:p>
          <a:p>
            <a:pPr eaLnBrk="1" hangingPunct="1">
              <a:lnSpc>
                <a:spcPct val="90000"/>
              </a:lnSpc>
            </a:pPr>
            <a:r>
              <a:rPr lang="en-US" sz="2400" dirty="0">
                <a:cs typeface="Calibri"/>
              </a:rPr>
              <a:t>Simulations and random numbers</a:t>
            </a:r>
          </a:p>
          <a:p>
            <a:pPr eaLnBrk="1" hangingPunct="1">
              <a:lnSpc>
                <a:spcPct val="90000"/>
              </a:lnSpc>
            </a:pPr>
            <a:r>
              <a:rPr lang="en-US" sz="2400" dirty="0">
                <a:cs typeface="Calibri"/>
              </a:rPr>
              <a:t>General advice</a:t>
            </a:r>
          </a:p>
        </p:txBody>
      </p:sp>
      <p:sp>
        <p:nvSpPr>
          <p:cNvPr id="2" name="TextBox 1"/>
          <p:cNvSpPr txBox="1"/>
          <p:nvPr/>
        </p:nvSpPr>
        <p:spPr>
          <a:xfrm>
            <a:off x="1143000" y="4876800"/>
            <a:ext cx="7586331" cy="584776"/>
          </a:xfrm>
          <a:prstGeom prst="rect">
            <a:avLst/>
          </a:prstGeom>
          <a:noFill/>
        </p:spPr>
        <p:txBody>
          <a:bodyPr wrap="none" rtlCol="0">
            <a:spAutoFit/>
          </a:bodyPr>
          <a:lstStyle/>
          <a:p>
            <a:r>
              <a:rPr lang="bg-BG" sz="1600" i="0" dirty="0">
                <a:solidFill>
                  <a:srgbClr val="000000"/>
                </a:solidFill>
                <a:latin typeface="Calibri"/>
                <a:cs typeface="Calibri"/>
              </a:rPr>
              <a:t>Peng, R. D. (2009). Reproducible research and biostatistics. Biostatistics,10(3), 405-408. </a:t>
            </a:r>
          </a:p>
          <a:p>
            <a:endParaRPr lang="en-US" sz="1600" i="0" dirty="0">
              <a:solidFill>
                <a:srgbClr val="000000"/>
              </a:solidFill>
              <a:latin typeface="Calibri"/>
              <a:cs typeface="Calibri"/>
            </a:endParaRPr>
          </a:p>
        </p:txBody>
      </p:sp>
    </p:spTree>
    <p:extLst>
      <p:ext uri="{BB962C8B-B14F-4D97-AF65-F5344CB8AC3E}">
        <p14:creationId xmlns:p14="http://schemas.microsoft.com/office/powerpoint/2010/main" val="2422912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800194" name="Rectangle 2"/>
          <p:cNvSpPr>
            <a:spLocks noGrp="1" noChangeArrowheads="1"/>
          </p:cNvSpPr>
          <p:nvPr>
            <p:ph type="title"/>
          </p:nvPr>
        </p:nvSpPr>
        <p:spPr/>
        <p:txBody>
          <a:bodyPr/>
          <a:lstStyle/>
          <a:p>
            <a:r>
              <a:rPr lang="en-US" sz="2800" dirty="0"/>
              <a:t>Protein annotation using machine learning: Background</a:t>
            </a:r>
          </a:p>
        </p:txBody>
      </p:sp>
      <p:sp>
        <p:nvSpPr>
          <p:cNvPr id="1800195" name="Rectangle 3"/>
          <p:cNvSpPr>
            <a:spLocks noGrp="1" noChangeArrowheads="1"/>
          </p:cNvSpPr>
          <p:nvPr>
            <p:ph type="body" idx="1"/>
          </p:nvPr>
        </p:nvSpPr>
        <p:spPr>
          <a:xfrm>
            <a:off x="304800" y="1219200"/>
            <a:ext cx="8534400" cy="5257800"/>
          </a:xfrm>
        </p:spPr>
        <p:txBody>
          <a:bodyPr/>
          <a:lstStyle/>
          <a:p>
            <a:pPr>
              <a:lnSpc>
                <a:spcPct val="90000"/>
              </a:lnSpc>
              <a:buFont typeface="Wingdings" charset="0"/>
              <a:buChar char="§"/>
            </a:pPr>
            <a:r>
              <a:rPr lang="en-US" sz="2400" dirty="0"/>
              <a:t>Exponential increase in protein sequences </a:t>
            </a:r>
          </a:p>
          <a:p>
            <a:pPr>
              <a:lnSpc>
                <a:spcPct val="90000"/>
              </a:lnSpc>
              <a:buFont typeface="Wingdings" charset="0"/>
              <a:buChar char="§"/>
            </a:pPr>
            <a:r>
              <a:rPr lang="en-US" sz="2400" dirty="0"/>
              <a:t>Experimental determination of structure and function lags behind</a:t>
            </a:r>
          </a:p>
          <a:p>
            <a:pPr>
              <a:lnSpc>
                <a:spcPct val="80000"/>
              </a:lnSpc>
              <a:buFont typeface="Wingdings" charset="0"/>
              <a:buChar char="§"/>
            </a:pPr>
            <a:r>
              <a:rPr lang="en-US" sz="2400" dirty="0"/>
              <a:t>Automated methods for protein function annotation </a:t>
            </a:r>
          </a:p>
          <a:p>
            <a:pPr lvl="1">
              <a:lnSpc>
                <a:spcPct val="80000"/>
              </a:lnSpc>
              <a:buFont typeface="Wingdings" charset="0"/>
              <a:buChar char="§"/>
            </a:pPr>
            <a:r>
              <a:rPr lang="en-US" sz="2400" dirty="0"/>
              <a:t>Allow high-throughput annotation of thousands of sequences </a:t>
            </a:r>
          </a:p>
          <a:p>
            <a:pPr lvl="1">
              <a:lnSpc>
                <a:spcPct val="80000"/>
              </a:lnSpc>
              <a:buFont typeface="Wingdings" charset="0"/>
              <a:buChar char="§"/>
            </a:pPr>
            <a:r>
              <a:rPr lang="en-US" sz="2400" dirty="0"/>
              <a:t>Increase the risk of error propagation</a:t>
            </a:r>
          </a:p>
          <a:p>
            <a:pPr>
              <a:lnSpc>
                <a:spcPct val="80000"/>
              </a:lnSpc>
              <a:buFont typeface="Wingdings" charset="0"/>
              <a:buChar char="§"/>
            </a:pPr>
            <a:r>
              <a:rPr lang="en-US" sz="2400" dirty="0"/>
              <a:t>Potential sources of errors</a:t>
            </a:r>
          </a:p>
          <a:p>
            <a:pPr lvl="1">
              <a:lnSpc>
                <a:spcPct val="80000"/>
              </a:lnSpc>
              <a:buFont typeface="Wingdings" charset="0"/>
              <a:buChar char="§"/>
            </a:pPr>
            <a:r>
              <a:rPr lang="en-US" sz="2400" dirty="0"/>
              <a:t>noisy training data</a:t>
            </a:r>
          </a:p>
          <a:p>
            <a:pPr lvl="1">
              <a:lnSpc>
                <a:spcPct val="80000"/>
              </a:lnSpc>
              <a:buFont typeface="Wingdings" charset="0"/>
              <a:buChar char="§"/>
            </a:pPr>
            <a:r>
              <a:rPr lang="en-US" sz="2400" dirty="0"/>
              <a:t>error in the algorithm </a:t>
            </a:r>
          </a:p>
          <a:p>
            <a:pPr lvl="1">
              <a:lnSpc>
                <a:spcPct val="80000"/>
              </a:lnSpc>
              <a:buFont typeface="Wingdings" charset="0"/>
              <a:buChar char="§"/>
            </a:pPr>
            <a:r>
              <a:rPr lang="en-US" sz="2400" dirty="0" smtClean="0"/>
              <a:t>mislabeled </a:t>
            </a:r>
            <a:r>
              <a:rPr lang="en-US" sz="2400" dirty="0"/>
              <a:t>data</a:t>
            </a:r>
          </a:p>
          <a:p>
            <a:pPr lvl="1">
              <a:lnSpc>
                <a:spcPct val="80000"/>
              </a:lnSpc>
              <a:buFont typeface="Wingdings" charset="0"/>
              <a:buChar char="§"/>
            </a:pPr>
            <a:r>
              <a:rPr lang="en-US" sz="2400" dirty="0"/>
              <a:t>poor performance of algorithm </a:t>
            </a:r>
          </a:p>
          <a:p>
            <a:pPr lvl="1">
              <a:lnSpc>
                <a:spcPct val="80000"/>
              </a:lnSpc>
              <a:buFont typeface="Wingdings" charset="0"/>
              <a:buChar char="§"/>
            </a:pPr>
            <a:r>
              <a:rPr lang="en-US" sz="2400" dirty="0" smtClean="0"/>
              <a:t>simple </a:t>
            </a:r>
            <a:r>
              <a:rPr lang="en-US" sz="2400" dirty="0"/>
              <a:t>clerical </a:t>
            </a:r>
            <a:r>
              <a:rPr lang="en-US" sz="2400" dirty="0" smtClean="0"/>
              <a:t>errors</a:t>
            </a:r>
            <a:endParaRPr lang="en-US" sz="2400" dirty="0"/>
          </a:p>
          <a:p>
            <a:pPr lvl="1">
              <a:lnSpc>
                <a:spcPct val="80000"/>
              </a:lnSpc>
              <a:buFont typeface="Wingdings" charset="0"/>
              <a:buChar char="§"/>
            </a:pPr>
            <a:r>
              <a:rPr lang="en-US" sz="2400" dirty="0"/>
              <a:t>human error</a:t>
            </a:r>
          </a:p>
          <a:p>
            <a:pPr>
              <a:lnSpc>
                <a:spcPct val="80000"/>
              </a:lnSpc>
            </a:pPr>
            <a:endParaRPr lang="en-US" sz="2400" dirty="0"/>
          </a:p>
        </p:txBody>
      </p:sp>
    </p:spTree>
    <p:extLst>
      <p:ext uri="{BB962C8B-B14F-4D97-AF65-F5344CB8AC3E}">
        <p14:creationId xmlns:p14="http://schemas.microsoft.com/office/powerpoint/2010/main" val="573373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00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001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0019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0019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001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0019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0019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0019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00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00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019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Reproducibility delayed is reproducibility denied</a:t>
            </a:r>
            <a:endParaRPr lang="en-US" sz="2800" dirty="0"/>
          </a:p>
        </p:txBody>
      </p:sp>
      <p:sp>
        <p:nvSpPr>
          <p:cNvPr id="3" name="Content Placeholder 2"/>
          <p:cNvSpPr>
            <a:spLocks noGrp="1"/>
          </p:cNvSpPr>
          <p:nvPr>
            <p:ph idx="1"/>
          </p:nvPr>
        </p:nvSpPr>
        <p:spPr/>
        <p:txBody>
          <a:bodyPr/>
          <a:lstStyle/>
          <a:p>
            <a:r>
              <a:rPr lang="en-US" sz="2400" dirty="0">
                <a:latin typeface="Arial" charset="0"/>
              </a:rPr>
              <a:t>Making a research project reproducible at </a:t>
            </a:r>
            <a:r>
              <a:rPr lang="en-US" sz="2400" dirty="0" smtClean="0">
                <a:latin typeface="Arial" charset="0"/>
              </a:rPr>
              <a:t>the </a:t>
            </a:r>
            <a:r>
              <a:rPr lang="en-US" sz="2400" dirty="0">
                <a:latin typeface="Arial" charset="0"/>
              </a:rPr>
              <a:t>completion of the </a:t>
            </a:r>
            <a:r>
              <a:rPr lang="en-US" sz="2400" dirty="0" smtClean="0">
                <a:latin typeface="Arial" charset="0"/>
              </a:rPr>
              <a:t>project, just </a:t>
            </a:r>
            <a:r>
              <a:rPr lang="en-US" sz="2400" dirty="0">
                <a:latin typeface="Arial" charset="0"/>
              </a:rPr>
              <a:t>as documenting software after you are done writing code, is not the best </a:t>
            </a:r>
            <a:r>
              <a:rPr lang="en-US" sz="2400" dirty="0" smtClean="0">
                <a:latin typeface="Arial" charset="0"/>
              </a:rPr>
              <a:t>way</a:t>
            </a:r>
          </a:p>
          <a:p>
            <a:r>
              <a:rPr lang="en-US" sz="2400" dirty="0" smtClean="0">
                <a:latin typeface="Arial" charset="0"/>
              </a:rPr>
              <a:t>Document everything as you go</a:t>
            </a:r>
          </a:p>
          <a:p>
            <a:r>
              <a:rPr lang="en-US" sz="2400" dirty="0" smtClean="0">
                <a:latin typeface="Arial" charset="0"/>
              </a:rPr>
              <a:t>This means</a:t>
            </a:r>
          </a:p>
          <a:p>
            <a:pPr lvl="1"/>
            <a:r>
              <a:rPr lang="en-US" sz="2400" dirty="0" smtClean="0">
                <a:latin typeface="Arial" charset="0"/>
              </a:rPr>
              <a:t>Data</a:t>
            </a:r>
          </a:p>
          <a:p>
            <a:pPr lvl="1"/>
            <a:r>
              <a:rPr lang="en-US" sz="2400" dirty="0" smtClean="0">
                <a:latin typeface="Arial" charset="0"/>
              </a:rPr>
              <a:t>Experimental details</a:t>
            </a:r>
          </a:p>
          <a:p>
            <a:pPr lvl="1"/>
            <a:r>
              <a:rPr lang="en-US" sz="2400" dirty="0" smtClean="0">
                <a:latin typeface="Arial" charset="0"/>
              </a:rPr>
              <a:t>Code</a:t>
            </a:r>
          </a:p>
          <a:p>
            <a:pPr lvl="1"/>
            <a:r>
              <a:rPr lang="en-US" sz="2400" dirty="0" smtClean="0">
                <a:latin typeface="Arial" charset="0"/>
              </a:rPr>
              <a:t>Preprocessing steps</a:t>
            </a:r>
          </a:p>
          <a:p>
            <a:pPr lvl="1"/>
            <a:r>
              <a:rPr lang="en-US" sz="2400" dirty="0" smtClean="0">
                <a:latin typeface="Arial" charset="0"/>
              </a:rPr>
              <a:t>Parameters</a:t>
            </a:r>
          </a:p>
          <a:p>
            <a:pPr lvl="1"/>
            <a:r>
              <a:rPr lang="mr-IN" sz="2400" dirty="0" smtClean="0">
                <a:latin typeface="Arial" charset="0"/>
              </a:rPr>
              <a:t>…</a:t>
            </a:r>
            <a:r>
              <a:rPr lang="en-US" sz="2400" dirty="0" smtClean="0">
                <a:latin typeface="Arial" charset="0"/>
              </a:rPr>
              <a:t>.</a:t>
            </a:r>
          </a:p>
          <a:p>
            <a:pPr lvl="1"/>
            <a:endParaRPr lang="bg-BG" sz="2400" dirty="0">
              <a:latin typeface="Arial" charset="0"/>
            </a:endParaRPr>
          </a:p>
          <a:p>
            <a:endParaRPr lang="en-US"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597655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33796" name="Rectangle 2"/>
          <p:cNvSpPr>
            <a:spLocks noGrp="1" noChangeArrowheads="1"/>
          </p:cNvSpPr>
          <p:nvPr>
            <p:ph type="title"/>
          </p:nvPr>
        </p:nvSpPr>
        <p:spPr>
          <a:xfrm>
            <a:off x="0" y="647700"/>
            <a:ext cx="8964613" cy="838200"/>
          </a:xfrm>
        </p:spPr>
        <p:txBody>
          <a:bodyPr/>
          <a:lstStyle/>
          <a:p>
            <a:pPr algn="ctr" eaLnBrk="1" hangingPunct="1"/>
            <a:r>
              <a:rPr lang="en-US" sz="2800" dirty="0" smtClean="0">
                <a:solidFill>
                  <a:schemeClr val="tx1"/>
                </a:solidFill>
                <a:cs typeface="Calibri"/>
              </a:rPr>
              <a:t>Reproducible computational research: Personal incentives</a:t>
            </a:r>
            <a:endParaRPr lang="bg-BG" sz="2800" dirty="0">
              <a:solidFill>
                <a:schemeClr val="tx1"/>
              </a:solidFill>
              <a:cs typeface="Calibri"/>
            </a:endParaRPr>
          </a:p>
        </p:txBody>
      </p:sp>
      <p:sp>
        <p:nvSpPr>
          <p:cNvPr id="33797" name="Rectangle 3"/>
          <p:cNvSpPr>
            <a:spLocks noGrp="1" noChangeArrowheads="1"/>
          </p:cNvSpPr>
          <p:nvPr>
            <p:ph type="body" idx="1"/>
          </p:nvPr>
        </p:nvSpPr>
        <p:spPr>
          <a:xfrm>
            <a:off x="457200" y="1600200"/>
            <a:ext cx="7924800" cy="3773488"/>
          </a:xfrm>
        </p:spPr>
        <p:txBody>
          <a:bodyPr/>
          <a:lstStyle/>
          <a:p>
            <a:r>
              <a:rPr lang="en-US" sz="2400" dirty="0"/>
              <a:t>Published findings can be verified</a:t>
            </a:r>
          </a:p>
          <a:p>
            <a:r>
              <a:rPr lang="en-US" sz="2400" dirty="0"/>
              <a:t>Alternative analyses conducted</a:t>
            </a:r>
          </a:p>
          <a:p>
            <a:r>
              <a:rPr lang="en-US" sz="2400" dirty="0"/>
              <a:t>Challenge uninformed criticisms (</a:t>
            </a:r>
            <a:r>
              <a:rPr lang="ja-JP" altLang="en-US" sz="2400" dirty="0"/>
              <a:t>“</a:t>
            </a:r>
            <a:r>
              <a:rPr lang="en-US" sz="2400" dirty="0"/>
              <a:t>put up or shut up</a:t>
            </a:r>
            <a:r>
              <a:rPr lang="ja-JP" altLang="en-US" sz="2400" dirty="0"/>
              <a:t>”</a:t>
            </a:r>
            <a:r>
              <a:rPr lang="en-US" sz="2400" dirty="0"/>
              <a:t>)</a:t>
            </a:r>
          </a:p>
          <a:p>
            <a:r>
              <a:rPr lang="en-US" sz="2400" dirty="0"/>
              <a:t>Expedite exchange of ideas among investigators</a:t>
            </a:r>
          </a:p>
          <a:p>
            <a:pPr eaLnBrk="1" hangingPunct="1">
              <a:lnSpc>
                <a:spcPct val="90000"/>
              </a:lnSpc>
            </a:pPr>
            <a:r>
              <a:rPr lang="en-US" sz="2400" dirty="0" smtClean="0">
                <a:cs typeface="Calibri"/>
              </a:rPr>
              <a:t>Better </a:t>
            </a:r>
            <a:r>
              <a:rPr lang="en-US" sz="2400" dirty="0">
                <a:cs typeface="Calibri"/>
              </a:rPr>
              <a:t>visibility of research</a:t>
            </a:r>
          </a:p>
          <a:p>
            <a:pPr eaLnBrk="1" hangingPunct="1">
              <a:lnSpc>
                <a:spcPct val="90000"/>
              </a:lnSpc>
            </a:pPr>
            <a:r>
              <a:rPr lang="en-US" sz="2400" dirty="0">
                <a:cs typeface="Calibri"/>
              </a:rPr>
              <a:t>More citations and higher impact</a:t>
            </a:r>
            <a:endParaRPr lang="bg-BG" sz="2400" dirty="0">
              <a:cs typeface="Calibri"/>
            </a:endParaRPr>
          </a:p>
          <a:p>
            <a:pPr eaLnBrk="1" hangingPunct="1">
              <a:lnSpc>
                <a:spcPct val="90000"/>
              </a:lnSpc>
            </a:pPr>
            <a:r>
              <a:rPr lang="en-US" sz="2400" dirty="0">
                <a:cs typeface="Calibri"/>
              </a:rPr>
              <a:t>Increased trust in research quality (outside academia, e.g</a:t>
            </a:r>
            <a:r>
              <a:rPr lang="en-US" sz="2400" dirty="0" smtClean="0">
                <a:cs typeface="Calibri"/>
              </a:rPr>
              <a:t>., industry, public)</a:t>
            </a:r>
            <a:endParaRPr lang="en-US" sz="2400" dirty="0">
              <a:cs typeface="Calibri"/>
            </a:endParaRPr>
          </a:p>
          <a:p>
            <a:pPr eaLnBrk="1" hangingPunct="1">
              <a:lnSpc>
                <a:spcPct val="90000"/>
              </a:lnSpc>
            </a:pPr>
            <a:r>
              <a:rPr lang="en-US" sz="2400" dirty="0" smtClean="0">
                <a:cs typeface="Calibri"/>
              </a:rPr>
              <a:t>Engaging the broader community in improving data, methods, tools</a:t>
            </a:r>
            <a:r>
              <a:rPr lang="mr-IN" sz="2400" dirty="0" smtClean="0">
                <a:cs typeface="Calibri"/>
              </a:rPr>
              <a:t>…</a:t>
            </a:r>
            <a:r>
              <a:rPr lang="en-US" sz="2400" dirty="0" smtClean="0">
                <a:cs typeface="Calibri"/>
              </a:rPr>
              <a:t> (analogous to open source software)</a:t>
            </a:r>
          </a:p>
          <a:p>
            <a:pPr eaLnBrk="1" hangingPunct="1">
              <a:lnSpc>
                <a:spcPct val="90000"/>
              </a:lnSpc>
            </a:pPr>
            <a:endParaRPr lang="bg-BG" sz="2400" dirty="0">
              <a:cs typeface="Calibri"/>
            </a:endParaRPr>
          </a:p>
        </p:txBody>
      </p:sp>
    </p:spTree>
    <p:extLst>
      <p:ext uri="{BB962C8B-B14F-4D97-AF65-F5344CB8AC3E}">
        <p14:creationId xmlns:p14="http://schemas.microsoft.com/office/powerpoint/2010/main" val="1610461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8676" name="Rectangle 2"/>
          <p:cNvSpPr>
            <a:spLocks noGrp="1" noChangeArrowheads="1"/>
          </p:cNvSpPr>
          <p:nvPr>
            <p:ph type="title"/>
          </p:nvPr>
        </p:nvSpPr>
        <p:spPr>
          <a:xfrm>
            <a:off x="76200" y="647700"/>
            <a:ext cx="8888413" cy="838200"/>
          </a:xfrm>
        </p:spPr>
        <p:txBody>
          <a:bodyPr/>
          <a:lstStyle/>
          <a:p>
            <a:pPr algn="ctr" eaLnBrk="1" hangingPunct="1"/>
            <a:r>
              <a:rPr lang="en-US" sz="2800" dirty="0" smtClean="0">
                <a:solidFill>
                  <a:schemeClr val="tx1"/>
                </a:solidFill>
                <a:latin typeface="Arial" charset="0"/>
              </a:rPr>
              <a:t>Reproducible computational research: Tools</a:t>
            </a:r>
            <a:endParaRPr lang="bg-BG" sz="2800" dirty="0">
              <a:solidFill>
                <a:schemeClr val="tx1"/>
              </a:solidFill>
              <a:latin typeface="Arial" charset="0"/>
            </a:endParaRPr>
          </a:p>
        </p:txBody>
      </p:sp>
      <p:sp>
        <p:nvSpPr>
          <p:cNvPr id="28677" name="Rectangle 3"/>
          <p:cNvSpPr>
            <a:spLocks noGrp="1" noChangeArrowheads="1"/>
          </p:cNvSpPr>
          <p:nvPr>
            <p:ph type="body" idx="1"/>
          </p:nvPr>
        </p:nvSpPr>
        <p:spPr/>
        <p:txBody>
          <a:bodyPr/>
          <a:lstStyle/>
          <a:p>
            <a:pPr eaLnBrk="1" hangingPunct="1">
              <a:buFontTx/>
              <a:buNone/>
            </a:pPr>
            <a:r>
              <a:rPr lang="en-US" sz="2400" dirty="0">
                <a:latin typeface="Arial" charset="0"/>
              </a:rPr>
              <a:t>Recommended programs to use to achieve</a:t>
            </a:r>
          </a:p>
          <a:p>
            <a:pPr eaLnBrk="1" hangingPunct="1">
              <a:buFontTx/>
              <a:buNone/>
            </a:pPr>
            <a:r>
              <a:rPr lang="en-US" sz="2400" dirty="0">
                <a:latin typeface="Arial" charset="0"/>
              </a:rPr>
              <a:t>reproducibility:</a:t>
            </a:r>
          </a:p>
          <a:p>
            <a:pPr eaLnBrk="1" hangingPunct="1"/>
            <a:r>
              <a:rPr lang="en-US" sz="2400" dirty="0">
                <a:latin typeface="Arial" charset="0"/>
              </a:rPr>
              <a:t>Latex (Tex editor)</a:t>
            </a:r>
          </a:p>
          <a:p>
            <a:pPr eaLnBrk="1" hangingPunct="1"/>
            <a:r>
              <a:rPr lang="en-US" sz="2400" dirty="0">
                <a:latin typeface="Arial" charset="0"/>
              </a:rPr>
              <a:t>Version control systems - </a:t>
            </a:r>
            <a:r>
              <a:rPr lang="en-US" sz="2400" dirty="0" err="1">
                <a:latin typeface="Arial" charset="0"/>
              </a:rPr>
              <a:t>Git</a:t>
            </a:r>
            <a:r>
              <a:rPr lang="en-US" sz="2400" dirty="0">
                <a:latin typeface="Arial" charset="0"/>
              </a:rPr>
              <a:t> software systems</a:t>
            </a:r>
          </a:p>
          <a:p>
            <a:pPr eaLnBrk="1" hangingPunct="1"/>
            <a:r>
              <a:rPr lang="en-US" sz="2400" dirty="0">
                <a:latin typeface="Arial" charset="0"/>
              </a:rPr>
              <a:t>Make – pipeline</a:t>
            </a:r>
          </a:p>
          <a:p>
            <a:pPr eaLnBrk="1" hangingPunct="1">
              <a:buFontTx/>
              <a:buNone/>
            </a:pPr>
            <a:r>
              <a:rPr lang="en-US" sz="2400" dirty="0">
                <a:latin typeface="Arial" charset="0"/>
              </a:rPr>
              <a:t>Literate programming concept (Knuth).</a:t>
            </a:r>
            <a:endParaRPr lang="bg-BG" sz="2400" dirty="0">
              <a:latin typeface="Arial" charset="0"/>
            </a:endParaRPr>
          </a:p>
        </p:txBody>
      </p:sp>
    </p:spTree>
    <p:extLst>
      <p:ext uri="{BB962C8B-B14F-4D97-AF65-F5344CB8AC3E}">
        <p14:creationId xmlns:p14="http://schemas.microsoft.com/office/powerpoint/2010/main" val="3050554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29700" name="Rectangle 2"/>
          <p:cNvSpPr>
            <a:spLocks noGrp="1" noChangeArrowheads="1"/>
          </p:cNvSpPr>
          <p:nvPr>
            <p:ph type="title"/>
          </p:nvPr>
        </p:nvSpPr>
        <p:spPr>
          <a:xfrm>
            <a:off x="152400" y="647700"/>
            <a:ext cx="8812213" cy="838200"/>
          </a:xfrm>
        </p:spPr>
        <p:txBody>
          <a:bodyPr/>
          <a:lstStyle/>
          <a:p>
            <a:r>
              <a:rPr lang="en-US" sz="3200" dirty="0">
                <a:cs typeface="Calibri"/>
              </a:rPr>
              <a:t>Reproducible computational research: Tools</a:t>
            </a:r>
            <a:endParaRPr lang="bg-BG" sz="3200" dirty="0">
              <a:solidFill>
                <a:schemeClr val="tx1"/>
              </a:solidFill>
              <a:cs typeface="Calibri"/>
            </a:endParaRPr>
          </a:p>
        </p:txBody>
      </p:sp>
      <p:sp>
        <p:nvSpPr>
          <p:cNvPr id="29701" name="Rectangle 3"/>
          <p:cNvSpPr>
            <a:spLocks noGrp="1" noChangeArrowheads="1"/>
          </p:cNvSpPr>
          <p:nvPr>
            <p:ph type="body" idx="1"/>
          </p:nvPr>
        </p:nvSpPr>
        <p:spPr/>
        <p:txBody>
          <a:bodyPr/>
          <a:lstStyle/>
          <a:p>
            <a:pPr>
              <a:lnSpc>
                <a:spcPct val="90000"/>
              </a:lnSpc>
            </a:pPr>
            <a:r>
              <a:rPr lang="en-US" sz="2400" dirty="0" err="1" smtClean="0">
                <a:latin typeface="Arial" charset="0"/>
              </a:rPr>
              <a:t>Matlab</a:t>
            </a:r>
            <a:r>
              <a:rPr lang="en-US" sz="2400" dirty="0" smtClean="0">
                <a:latin typeface="Arial" charset="0"/>
              </a:rPr>
              <a:t> not recommended</a:t>
            </a:r>
          </a:p>
          <a:p>
            <a:pPr lvl="1">
              <a:lnSpc>
                <a:spcPct val="90000"/>
              </a:lnSpc>
            </a:pPr>
            <a:r>
              <a:rPr lang="en-US" sz="2400" dirty="0" smtClean="0">
                <a:latin typeface="Arial" charset="0"/>
              </a:rPr>
              <a:t>Proprietary toolboxes</a:t>
            </a:r>
            <a:endParaRPr lang="en-US" sz="2400" dirty="0" smtClean="0">
              <a:latin typeface="Arial" charset="0"/>
            </a:endParaRPr>
          </a:p>
          <a:p>
            <a:pPr>
              <a:lnSpc>
                <a:spcPct val="90000"/>
              </a:lnSpc>
            </a:pPr>
            <a:r>
              <a:rPr lang="en-US" sz="2400" dirty="0" smtClean="0">
                <a:latin typeface="Arial" charset="0"/>
              </a:rPr>
              <a:t>Open source alternatives </a:t>
            </a:r>
          </a:p>
          <a:p>
            <a:pPr lvl="1">
              <a:lnSpc>
                <a:spcPct val="90000"/>
              </a:lnSpc>
            </a:pPr>
            <a:r>
              <a:rPr lang="en-US" sz="2400" dirty="0" smtClean="0">
                <a:latin typeface="Arial" charset="0"/>
              </a:rPr>
              <a:t>Octave</a:t>
            </a:r>
          </a:p>
          <a:p>
            <a:pPr lvl="1">
              <a:lnSpc>
                <a:spcPct val="90000"/>
              </a:lnSpc>
            </a:pPr>
            <a:r>
              <a:rPr lang="en-US" sz="2400" dirty="0" err="1" smtClean="0">
                <a:latin typeface="Arial" charset="0"/>
              </a:rPr>
              <a:t>Scilab</a:t>
            </a:r>
            <a:endParaRPr lang="en-US" sz="2400" dirty="0" smtClean="0">
              <a:latin typeface="Arial" charset="0"/>
            </a:endParaRPr>
          </a:p>
          <a:p>
            <a:pPr lvl="1">
              <a:lnSpc>
                <a:spcPct val="90000"/>
              </a:lnSpc>
            </a:pPr>
            <a:r>
              <a:rPr lang="en-US" sz="2400" dirty="0" err="1" smtClean="0">
                <a:latin typeface="Arial" charset="0"/>
              </a:rPr>
              <a:t>Sagemath</a:t>
            </a:r>
            <a:endParaRPr lang="en-US" sz="2400" dirty="0" smtClean="0">
              <a:latin typeface="Arial" charset="0"/>
            </a:endParaRPr>
          </a:p>
        </p:txBody>
      </p:sp>
    </p:spTree>
    <p:extLst>
      <p:ext uri="{BB962C8B-B14F-4D97-AF65-F5344CB8AC3E}">
        <p14:creationId xmlns:p14="http://schemas.microsoft.com/office/powerpoint/2010/main" val="4220885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30724" name="Rectangle 2"/>
          <p:cNvSpPr>
            <a:spLocks noGrp="1" noChangeArrowheads="1"/>
          </p:cNvSpPr>
          <p:nvPr>
            <p:ph type="title"/>
          </p:nvPr>
        </p:nvSpPr>
        <p:spPr>
          <a:xfrm>
            <a:off x="152400" y="647700"/>
            <a:ext cx="8812213" cy="838200"/>
          </a:xfrm>
        </p:spPr>
        <p:txBody>
          <a:bodyPr/>
          <a:lstStyle/>
          <a:p>
            <a:r>
              <a:rPr lang="en-US" sz="3200" dirty="0">
                <a:cs typeface="Calibri"/>
              </a:rPr>
              <a:t>Reproducible computational research: Tools</a:t>
            </a:r>
            <a:endParaRPr lang="bg-BG" sz="3200" dirty="0">
              <a:solidFill>
                <a:schemeClr val="tx1"/>
              </a:solidFill>
              <a:cs typeface="Calibri"/>
            </a:endParaRPr>
          </a:p>
        </p:txBody>
      </p:sp>
      <p:sp>
        <p:nvSpPr>
          <p:cNvPr id="30725" name="Rectangle 3"/>
          <p:cNvSpPr>
            <a:spLocks noGrp="1" noChangeArrowheads="1"/>
          </p:cNvSpPr>
          <p:nvPr>
            <p:ph type="body" idx="1"/>
          </p:nvPr>
        </p:nvSpPr>
        <p:spPr/>
        <p:txBody>
          <a:bodyPr/>
          <a:lstStyle/>
          <a:p>
            <a:pPr eaLnBrk="1" hangingPunct="1">
              <a:buFontTx/>
              <a:buNone/>
            </a:pPr>
            <a:r>
              <a:rPr lang="en-US" sz="2800" dirty="0">
                <a:cs typeface="Calibri"/>
              </a:rPr>
              <a:t>R programming language</a:t>
            </a:r>
            <a:r>
              <a:rPr lang="en-US" sz="2400" dirty="0">
                <a:cs typeface="Calibri"/>
              </a:rPr>
              <a:t>:</a:t>
            </a:r>
          </a:p>
          <a:p>
            <a:pPr eaLnBrk="1" hangingPunct="1"/>
            <a:r>
              <a:rPr lang="en-US" sz="2400" dirty="0">
                <a:cs typeface="Calibri"/>
              </a:rPr>
              <a:t>R studio – development environment for R  </a:t>
            </a:r>
            <a:r>
              <a:rPr lang="en-US" sz="2400" dirty="0" smtClean="0">
                <a:cs typeface="Calibri"/>
              </a:rPr>
              <a:t>programming </a:t>
            </a:r>
            <a:r>
              <a:rPr lang="en-US" sz="2400" dirty="0">
                <a:cs typeface="Calibri"/>
              </a:rPr>
              <a:t>language</a:t>
            </a:r>
          </a:p>
          <a:p>
            <a:pPr eaLnBrk="1" hangingPunct="1"/>
            <a:r>
              <a:rPr lang="en-US" sz="2400" dirty="0">
                <a:cs typeface="Calibri"/>
              </a:rPr>
              <a:t>Graphic packages, such as ggplot2</a:t>
            </a:r>
          </a:p>
          <a:p>
            <a:pPr eaLnBrk="1" hangingPunct="1"/>
            <a:r>
              <a:rPr lang="en-US" sz="2400" dirty="0">
                <a:cs typeface="Calibri"/>
              </a:rPr>
              <a:t>Packages as </a:t>
            </a:r>
            <a:r>
              <a:rPr lang="bg-BG" sz="2400" dirty="0">
                <a:cs typeface="Calibri"/>
              </a:rPr>
              <a:t>knitr or rmarkdown </a:t>
            </a:r>
            <a:r>
              <a:rPr lang="en-US" sz="2400" dirty="0">
                <a:cs typeface="Calibri"/>
              </a:rPr>
              <a:t>– literate programming support</a:t>
            </a:r>
            <a:endParaRPr lang="bg-BG" sz="2400" dirty="0">
              <a:cs typeface="Calibri"/>
            </a:endParaRPr>
          </a:p>
        </p:txBody>
      </p:sp>
    </p:spTree>
    <p:extLst>
      <p:ext uri="{BB962C8B-B14F-4D97-AF65-F5344CB8AC3E}">
        <p14:creationId xmlns:p14="http://schemas.microsoft.com/office/powerpoint/2010/main" val="4035407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31748" name="Rectangle 2"/>
          <p:cNvSpPr>
            <a:spLocks noGrp="1" noChangeArrowheads="1"/>
          </p:cNvSpPr>
          <p:nvPr>
            <p:ph type="title"/>
          </p:nvPr>
        </p:nvSpPr>
        <p:spPr>
          <a:xfrm>
            <a:off x="152400" y="647700"/>
            <a:ext cx="8812213" cy="838200"/>
          </a:xfrm>
        </p:spPr>
        <p:txBody>
          <a:bodyPr/>
          <a:lstStyle/>
          <a:p>
            <a:r>
              <a:rPr lang="en-US" sz="3200" dirty="0">
                <a:cs typeface="Calibri"/>
              </a:rPr>
              <a:t>Reproducible computational research: Tools</a:t>
            </a:r>
            <a:endParaRPr lang="bg-BG" sz="3200" dirty="0">
              <a:solidFill>
                <a:schemeClr val="tx1"/>
              </a:solidFill>
              <a:cs typeface="Calibri"/>
            </a:endParaRPr>
          </a:p>
        </p:txBody>
      </p:sp>
      <p:sp>
        <p:nvSpPr>
          <p:cNvPr id="31749" name="Rectangle 3"/>
          <p:cNvSpPr>
            <a:spLocks noGrp="1" noChangeArrowheads="1"/>
          </p:cNvSpPr>
          <p:nvPr>
            <p:ph type="body" idx="1"/>
          </p:nvPr>
        </p:nvSpPr>
        <p:spPr/>
        <p:txBody>
          <a:bodyPr/>
          <a:lstStyle/>
          <a:p>
            <a:pPr eaLnBrk="1" hangingPunct="1">
              <a:buFontTx/>
              <a:buNone/>
            </a:pPr>
            <a:r>
              <a:rPr lang="en-US" sz="2400" dirty="0">
                <a:cs typeface="Calibri"/>
              </a:rPr>
              <a:t>Python programming language:</a:t>
            </a:r>
          </a:p>
          <a:p>
            <a:pPr eaLnBrk="1" hangingPunct="1"/>
            <a:r>
              <a:rPr lang="en-US" sz="2400" dirty="0">
                <a:cs typeface="Calibri"/>
              </a:rPr>
              <a:t>Many open scientific libraries available – </a:t>
            </a:r>
            <a:r>
              <a:rPr lang="en-US" sz="2400" dirty="0" err="1">
                <a:cs typeface="Calibri"/>
              </a:rPr>
              <a:t>scipy</a:t>
            </a:r>
            <a:r>
              <a:rPr lang="en-US" sz="2400" dirty="0">
                <a:cs typeface="Calibri"/>
              </a:rPr>
              <a:t>, </a:t>
            </a:r>
            <a:r>
              <a:rPr lang="en-US" sz="2400" dirty="0" err="1">
                <a:cs typeface="Calibri"/>
              </a:rPr>
              <a:t>numpy</a:t>
            </a:r>
            <a:r>
              <a:rPr lang="en-US" sz="2400" dirty="0">
                <a:cs typeface="Calibri"/>
              </a:rPr>
              <a:t>, etc.</a:t>
            </a:r>
          </a:p>
          <a:p>
            <a:pPr eaLnBrk="1" hangingPunct="1"/>
            <a:r>
              <a:rPr lang="en-US" sz="2400" dirty="0" err="1">
                <a:cs typeface="Calibri"/>
              </a:rPr>
              <a:t>IPython</a:t>
            </a:r>
            <a:r>
              <a:rPr lang="en-US" sz="2400" dirty="0">
                <a:cs typeface="Calibri"/>
              </a:rPr>
              <a:t> notebook </a:t>
            </a:r>
          </a:p>
          <a:p>
            <a:pPr eaLnBrk="1" hangingPunct="1"/>
            <a:r>
              <a:rPr lang="en-US" sz="2400" dirty="0">
                <a:cs typeface="Calibri"/>
              </a:rPr>
              <a:t>Sumatra package – save parameter values, code state, output results and files</a:t>
            </a:r>
            <a:endParaRPr lang="bg-BG" sz="2400" dirty="0">
              <a:cs typeface="Calibri"/>
            </a:endParaRPr>
          </a:p>
        </p:txBody>
      </p:sp>
    </p:spTree>
    <p:extLst>
      <p:ext uri="{BB962C8B-B14F-4D97-AF65-F5344CB8AC3E}">
        <p14:creationId xmlns:p14="http://schemas.microsoft.com/office/powerpoint/2010/main" val="34326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864460"/>
            <a:ext cx="9144000" cy="701018"/>
          </a:xfrm>
        </p:spPr>
        <p:txBody>
          <a:bodyPr>
            <a:normAutofit/>
          </a:bodyPr>
          <a:lstStyle/>
          <a:p>
            <a:r>
              <a:rPr lang="en-US" sz="3200" dirty="0">
                <a:cs typeface="Calibri"/>
              </a:rPr>
              <a:t>Reproducible computational research: Tools</a:t>
            </a:r>
            <a:endParaRPr lang="en-US" sz="3200" b="1" dirty="0">
              <a:solidFill>
                <a:schemeClr val="tx2"/>
              </a:solidFill>
              <a:ea typeface="ＭＳ Ｐゴシック" pitchFamily="34" charset="-128"/>
            </a:endParaRPr>
          </a:p>
        </p:txBody>
      </p:sp>
      <p:sp>
        <p:nvSpPr>
          <p:cNvPr id="24" name="Right Arrow 23"/>
          <p:cNvSpPr/>
          <p:nvPr/>
        </p:nvSpPr>
        <p:spPr>
          <a:xfrm>
            <a:off x="2639643" y="3651762"/>
            <a:ext cx="388614"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4" name="Bent-Up Arrow 3"/>
          <p:cNvSpPr/>
          <p:nvPr/>
        </p:nvSpPr>
        <p:spPr>
          <a:xfrm>
            <a:off x="3733587" y="3426641"/>
            <a:ext cx="639996" cy="327708"/>
          </a:xfrm>
          <a:prstGeom prst="bentUpArrow">
            <a:avLst>
              <a:gd name="adj1" fmla="val 8051"/>
              <a:gd name="adj2" fmla="val 25000"/>
              <a:gd name="adj3" fmla="val 25000"/>
            </a:avLst>
          </a:prstGeom>
          <a:solidFill>
            <a:schemeClr val="accent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i="0"/>
          </a:p>
        </p:txBody>
      </p:sp>
      <p:sp>
        <p:nvSpPr>
          <p:cNvPr id="29" name="Bent-Up Arrow 28"/>
          <p:cNvSpPr/>
          <p:nvPr/>
        </p:nvSpPr>
        <p:spPr>
          <a:xfrm flipV="1">
            <a:off x="3724947" y="2536239"/>
            <a:ext cx="639996" cy="327708"/>
          </a:xfrm>
          <a:prstGeom prst="bentUpArrow">
            <a:avLst>
              <a:gd name="adj1" fmla="val 8051"/>
              <a:gd name="adj2" fmla="val 25000"/>
              <a:gd name="adj3" fmla="val 25000"/>
            </a:avLst>
          </a:prstGeom>
          <a:solidFill>
            <a:schemeClr val="accent1">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i="0"/>
          </a:p>
        </p:txBody>
      </p:sp>
      <p:sp>
        <p:nvSpPr>
          <p:cNvPr id="30" name="Right Arrow 29"/>
          <p:cNvSpPr/>
          <p:nvPr/>
        </p:nvSpPr>
        <p:spPr>
          <a:xfrm>
            <a:off x="2639643" y="2458197"/>
            <a:ext cx="388614"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31" name="Right Arrow 30"/>
          <p:cNvSpPr/>
          <p:nvPr/>
        </p:nvSpPr>
        <p:spPr>
          <a:xfrm>
            <a:off x="1610713" y="3676307"/>
            <a:ext cx="388614" cy="199002"/>
          </a:xfrm>
          <a:prstGeom prst="rightArrow">
            <a:avLst>
              <a:gd name="adj1" fmla="val 14302"/>
              <a:gd name="adj2" fmla="val 43000"/>
            </a:avLst>
          </a:prstGeom>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32" name="Right Arrow 31"/>
          <p:cNvSpPr/>
          <p:nvPr/>
        </p:nvSpPr>
        <p:spPr>
          <a:xfrm>
            <a:off x="1610713" y="2458197"/>
            <a:ext cx="388614" cy="199002"/>
          </a:xfrm>
          <a:prstGeom prst="rightArrow">
            <a:avLst>
              <a:gd name="adj1" fmla="val 14302"/>
              <a:gd name="adj2" fmla="val 43000"/>
            </a:avLst>
          </a:prstGeom>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33" name="Right Arrow 32"/>
          <p:cNvSpPr/>
          <p:nvPr/>
        </p:nvSpPr>
        <p:spPr>
          <a:xfrm>
            <a:off x="2651373" y="5411547"/>
            <a:ext cx="388614" cy="199002"/>
          </a:xfrm>
          <a:prstGeom prst="rightArrow">
            <a:avLst>
              <a:gd name="adj1" fmla="val 14302"/>
              <a:gd name="adj2" fmla="val 43000"/>
            </a:avLst>
          </a:prstGeom>
          <a:solidFill>
            <a:schemeClr val="tx2">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37" name="Right Arrow 36"/>
          <p:cNvSpPr/>
          <p:nvPr/>
        </p:nvSpPr>
        <p:spPr>
          <a:xfrm>
            <a:off x="1622443" y="5436092"/>
            <a:ext cx="388614" cy="199002"/>
          </a:xfrm>
          <a:prstGeom prst="rightArrow">
            <a:avLst>
              <a:gd name="adj1" fmla="val 14302"/>
              <a:gd name="adj2" fmla="val 43000"/>
            </a:avLst>
          </a:prstGeom>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39" name="Right Arrow 38"/>
          <p:cNvSpPr/>
          <p:nvPr/>
        </p:nvSpPr>
        <p:spPr>
          <a:xfrm>
            <a:off x="4980648" y="5436092"/>
            <a:ext cx="388614" cy="199002"/>
          </a:xfrm>
          <a:prstGeom prst="rightArrow">
            <a:avLst>
              <a:gd name="adj1" fmla="val 14302"/>
              <a:gd name="adj2" fmla="val 43000"/>
            </a:avLst>
          </a:prstGeom>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40" name="Bent-Up Arrow 39"/>
          <p:cNvSpPr/>
          <p:nvPr/>
        </p:nvSpPr>
        <p:spPr>
          <a:xfrm rot="10800000" flipV="1">
            <a:off x="3835778" y="5557635"/>
            <a:ext cx="2119760" cy="638901"/>
          </a:xfrm>
          <a:prstGeom prst="bentUpArrow">
            <a:avLst>
              <a:gd name="adj1" fmla="val 4075"/>
              <a:gd name="adj2" fmla="val 11334"/>
              <a:gd name="adj3" fmla="val 10588"/>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i="0"/>
          </a:p>
        </p:txBody>
      </p:sp>
      <p:sp>
        <p:nvSpPr>
          <p:cNvPr id="41" name="Right Arrow 40"/>
          <p:cNvSpPr/>
          <p:nvPr/>
        </p:nvSpPr>
        <p:spPr>
          <a:xfrm>
            <a:off x="3767163" y="5439662"/>
            <a:ext cx="388614" cy="199002"/>
          </a:xfrm>
          <a:prstGeom prst="rightArrow">
            <a:avLst>
              <a:gd name="adj1" fmla="val 14302"/>
              <a:gd name="adj2" fmla="val 43000"/>
            </a:avLst>
          </a:prstGeom>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cxnSp>
        <p:nvCxnSpPr>
          <p:cNvPr id="42" name="Straight Connector 41"/>
          <p:cNvCxnSpPr/>
          <p:nvPr/>
        </p:nvCxnSpPr>
        <p:spPr>
          <a:xfrm flipV="1">
            <a:off x="5941564" y="5864189"/>
            <a:ext cx="0" cy="307313"/>
          </a:xfrm>
          <a:prstGeom prst="line">
            <a:avLst/>
          </a:prstGeom>
          <a:ln w="349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49" name="Right Arrow 48"/>
          <p:cNvSpPr/>
          <p:nvPr/>
        </p:nvSpPr>
        <p:spPr>
          <a:xfrm>
            <a:off x="4679611" y="3044672"/>
            <a:ext cx="301036"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50" name="TextBox 49"/>
          <p:cNvSpPr txBox="1"/>
          <p:nvPr/>
        </p:nvSpPr>
        <p:spPr>
          <a:xfrm>
            <a:off x="4543432" y="4947259"/>
            <a:ext cx="521945" cy="246221"/>
          </a:xfrm>
          <a:prstGeom prst="rect">
            <a:avLst/>
          </a:prstGeom>
          <a:noFill/>
        </p:spPr>
        <p:txBody>
          <a:bodyPr wrap="square" lIns="91425" tIns="45713" rIns="91425" bIns="45713" rtlCol="0">
            <a:spAutoFit/>
          </a:bodyPr>
          <a:lstStyle/>
          <a:p>
            <a:r>
              <a:rPr lang="en-US" sz="1000" i="0" dirty="0"/>
              <a:t>false</a:t>
            </a:r>
          </a:p>
        </p:txBody>
      </p:sp>
      <p:sp>
        <p:nvSpPr>
          <p:cNvPr id="51" name="TextBox 50"/>
          <p:cNvSpPr txBox="1"/>
          <p:nvPr/>
        </p:nvSpPr>
        <p:spPr>
          <a:xfrm>
            <a:off x="4929245" y="5306593"/>
            <a:ext cx="422737" cy="246221"/>
          </a:xfrm>
          <a:prstGeom prst="rect">
            <a:avLst/>
          </a:prstGeom>
          <a:noFill/>
        </p:spPr>
        <p:txBody>
          <a:bodyPr wrap="square" lIns="91425" tIns="45713" rIns="91425" bIns="45713" rtlCol="0">
            <a:spAutoFit/>
          </a:bodyPr>
          <a:lstStyle/>
          <a:p>
            <a:r>
              <a:rPr lang="en-US" sz="1000" i="0" dirty="0"/>
              <a:t>true</a:t>
            </a:r>
          </a:p>
        </p:txBody>
      </p:sp>
      <p:sp>
        <p:nvSpPr>
          <p:cNvPr id="52" name="Right Arrow 51"/>
          <p:cNvSpPr/>
          <p:nvPr/>
        </p:nvSpPr>
        <p:spPr>
          <a:xfrm>
            <a:off x="5691287" y="3044672"/>
            <a:ext cx="582148"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53" name="Right Arrow 52"/>
          <p:cNvSpPr/>
          <p:nvPr/>
        </p:nvSpPr>
        <p:spPr>
          <a:xfrm>
            <a:off x="6952044" y="3044672"/>
            <a:ext cx="388614"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54" name="Right Arrow 53"/>
          <p:cNvSpPr/>
          <p:nvPr/>
        </p:nvSpPr>
        <p:spPr>
          <a:xfrm rot="5400000">
            <a:off x="7545876" y="3529519"/>
            <a:ext cx="440705" cy="199002"/>
          </a:xfrm>
          <a:prstGeom prst="rightArrow">
            <a:avLst>
              <a:gd name="adj1" fmla="val 14302"/>
              <a:gd name="adj2" fmla="val 43000"/>
            </a:avLst>
          </a:prstGeom>
          <a:solidFill>
            <a:schemeClr val="accent1">
              <a:lumMod val="75000"/>
            </a:schemeClr>
          </a:solidFill>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2" name="Process 1"/>
          <p:cNvSpPr>
            <a:spLocks noChangeAspect="1"/>
          </p:cNvSpPr>
          <p:nvPr/>
        </p:nvSpPr>
        <p:spPr>
          <a:xfrm>
            <a:off x="1999327" y="2328645"/>
            <a:ext cx="743873"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ingestion</a:t>
            </a:r>
          </a:p>
        </p:txBody>
      </p:sp>
      <p:sp>
        <p:nvSpPr>
          <p:cNvPr id="3" name="Data 2"/>
          <p:cNvSpPr>
            <a:spLocks noChangeAspect="1"/>
          </p:cNvSpPr>
          <p:nvPr/>
        </p:nvSpPr>
        <p:spPr>
          <a:xfrm>
            <a:off x="599090" y="2126073"/>
            <a:ext cx="1262172" cy="694981"/>
          </a:xfrm>
          <a:prstGeom prst="flowChartInputOutpu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and metadata</a:t>
            </a:r>
          </a:p>
        </p:txBody>
      </p:sp>
      <p:sp>
        <p:nvSpPr>
          <p:cNvPr id="9" name="Process 8"/>
          <p:cNvSpPr>
            <a:spLocks noChangeAspect="1"/>
          </p:cNvSpPr>
          <p:nvPr/>
        </p:nvSpPr>
        <p:spPr>
          <a:xfrm>
            <a:off x="3054976" y="2290035"/>
            <a:ext cx="678610"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cleaning</a:t>
            </a:r>
          </a:p>
        </p:txBody>
      </p:sp>
      <p:sp>
        <p:nvSpPr>
          <p:cNvPr id="11" name="Process 10"/>
          <p:cNvSpPr>
            <a:spLocks noChangeAspect="1"/>
          </p:cNvSpPr>
          <p:nvPr/>
        </p:nvSpPr>
        <p:spPr>
          <a:xfrm>
            <a:off x="5012677" y="2821053"/>
            <a:ext cx="796712"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Analysis 1</a:t>
            </a:r>
            <a:endParaRPr lang="en-US" sz="1000" i="0" dirty="0"/>
          </a:p>
        </p:txBody>
      </p:sp>
      <p:sp>
        <p:nvSpPr>
          <p:cNvPr id="12" name="Process 11"/>
          <p:cNvSpPr>
            <a:spLocks noChangeAspect="1"/>
          </p:cNvSpPr>
          <p:nvPr/>
        </p:nvSpPr>
        <p:spPr>
          <a:xfrm>
            <a:off x="7340658" y="2863947"/>
            <a:ext cx="800290"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Output generation</a:t>
            </a:r>
          </a:p>
        </p:txBody>
      </p:sp>
      <p:sp>
        <p:nvSpPr>
          <p:cNvPr id="13" name="Data 12"/>
          <p:cNvSpPr>
            <a:spLocks noChangeAspect="1"/>
          </p:cNvSpPr>
          <p:nvPr/>
        </p:nvSpPr>
        <p:spPr>
          <a:xfrm>
            <a:off x="7114964" y="3875310"/>
            <a:ext cx="1648036" cy="694981"/>
          </a:xfrm>
          <a:prstGeom prst="flowChartInputOutpu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visualizations, and metadata</a:t>
            </a:r>
          </a:p>
        </p:txBody>
      </p:sp>
      <p:sp>
        <p:nvSpPr>
          <p:cNvPr id="17" name="Data 16"/>
          <p:cNvSpPr>
            <a:spLocks noChangeAspect="1"/>
          </p:cNvSpPr>
          <p:nvPr/>
        </p:nvSpPr>
        <p:spPr>
          <a:xfrm>
            <a:off x="599090" y="3345029"/>
            <a:ext cx="1262173" cy="694981"/>
          </a:xfrm>
          <a:prstGeom prst="flowChartInputOutpu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and metadata</a:t>
            </a:r>
          </a:p>
        </p:txBody>
      </p:sp>
      <p:sp>
        <p:nvSpPr>
          <p:cNvPr id="19" name="Predefined Process 18"/>
          <p:cNvSpPr/>
          <p:nvPr/>
        </p:nvSpPr>
        <p:spPr>
          <a:xfrm>
            <a:off x="5369262" y="5219400"/>
            <a:ext cx="1282577" cy="690286"/>
          </a:xfrm>
          <a:prstGeom prst="flowChartPredefinedProcess">
            <a:avLst/>
          </a:prstGeom>
          <a:solidFill>
            <a:schemeClr val="tx2">
              <a:lumMod val="50000"/>
            </a:schemeClr>
          </a:solidFill>
        </p:spPr>
        <p:style>
          <a:lnRef idx="1">
            <a:schemeClr val="accent4"/>
          </a:lnRef>
          <a:fillRef idx="3">
            <a:schemeClr val="accent4"/>
          </a:fillRef>
          <a:effectRef idx="2">
            <a:schemeClr val="accent4"/>
          </a:effectRef>
          <a:fontRef idx="minor">
            <a:schemeClr val="lt1"/>
          </a:fontRef>
        </p:style>
        <p:txBody>
          <a:bodyPr lIns="91425" tIns="45713" rIns="91425" bIns="45713" rtlCol="0" anchor="ctr"/>
          <a:lstStyle/>
          <a:p>
            <a:pPr algn="ctr"/>
            <a:r>
              <a:rPr lang="en-US" sz="1000" i="0" dirty="0"/>
              <a:t>Predefined process</a:t>
            </a:r>
          </a:p>
          <a:p>
            <a:pPr algn="ctr"/>
            <a:r>
              <a:rPr lang="en-US" sz="1000" i="0" dirty="0"/>
              <a:t>(subroutine)</a:t>
            </a:r>
          </a:p>
        </p:txBody>
      </p:sp>
      <p:sp>
        <p:nvSpPr>
          <p:cNvPr id="20" name="Process 19"/>
          <p:cNvSpPr>
            <a:spLocks noChangeAspect="1"/>
          </p:cNvSpPr>
          <p:nvPr/>
        </p:nvSpPr>
        <p:spPr>
          <a:xfrm>
            <a:off x="1981200" y="3505042"/>
            <a:ext cx="696737"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ingestion</a:t>
            </a:r>
          </a:p>
        </p:txBody>
      </p:sp>
      <p:sp>
        <p:nvSpPr>
          <p:cNvPr id="21" name="Process 20"/>
          <p:cNvSpPr>
            <a:spLocks noChangeAspect="1"/>
          </p:cNvSpPr>
          <p:nvPr/>
        </p:nvSpPr>
        <p:spPr>
          <a:xfrm>
            <a:off x="3034606" y="3505042"/>
            <a:ext cx="678610"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cleaning</a:t>
            </a:r>
          </a:p>
        </p:txBody>
      </p:sp>
      <p:sp>
        <p:nvSpPr>
          <p:cNvPr id="22" name="Process 21"/>
          <p:cNvSpPr>
            <a:spLocks noChangeAspect="1"/>
          </p:cNvSpPr>
          <p:nvPr/>
        </p:nvSpPr>
        <p:spPr>
          <a:xfrm>
            <a:off x="3837266" y="2897969"/>
            <a:ext cx="842345"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integration</a:t>
            </a:r>
          </a:p>
        </p:txBody>
      </p:sp>
      <p:sp>
        <p:nvSpPr>
          <p:cNvPr id="34" name="Data 33"/>
          <p:cNvSpPr>
            <a:spLocks noChangeAspect="1"/>
          </p:cNvSpPr>
          <p:nvPr/>
        </p:nvSpPr>
        <p:spPr>
          <a:xfrm>
            <a:off x="610820" y="5104814"/>
            <a:ext cx="1262173" cy="694981"/>
          </a:xfrm>
          <a:prstGeom prst="flowChartInputOutpu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and metadata</a:t>
            </a:r>
          </a:p>
        </p:txBody>
      </p:sp>
      <p:sp>
        <p:nvSpPr>
          <p:cNvPr id="35" name="Process 34"/>
          <p:cNvSpPr>
            <a:spLocks noChangeAspect="1"/>
          </p:cNvSpPr>
          <p:nvPr/>
        </p:nvSpPr>
        <p:spPr>
          <a:xfrm>
            <a:off x="2011056" y="5264827"/>
            <a:ext cx="808343" cy="492408"/>
          </a:xfrm>
          <a:prstGeom prst="flowChartProcess">
            <a:avLst/>
          </a:prstGeom>
          <a:solidFill>
            <a:schemeClr val="tx2">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ingestion</a:t>
            </a:r>
          </a:p>
        </p:txBody>
      </p:sp>
      <p:sp>
        <p:nvSpPr>
          <p:cNvPr id="36" name="Process 35"/>
          <p:cNvSpPr>
            <a:spLocks noChangeAspect="1"/>
          </p:cNvSpPr>
          <p:nvPr/>
        </p:nvSpPr>
        <p:spPr>
          <a:xfrm>
            <a:off x="3046336" y="5264827"/>
            <a:ext cx="678610" cy="492408"/>
          </a:xfrm>
          <a:prstGeom prst="flowChartProcess">
            <a:avLst/>
          </a:prstGeom>
          <a:solidFill>
            <a:schemeClr val="tx2">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Data cleaning</a:t>
            </a:r>
          </a:p>
        </p:txBody>
      </p:sp>
      <p:sp>
        <p:nvSpPr>
          <p:cNvPr id="38" name="Decision 37"/>
          <p:cNvSpPr/>
          <p:nvPr/>
        </p:nvSpPr>
        <p:spPr>
          <a:xfrm>
            <a:off x="4164663" y="5332120"/>
            <a:ext cx="815985" cy="425116"/>
          </a:xfrm>
          <a:prstGeom prst="flowChartDecision">
            <a:avLst/>
          </a:prstGeom>
          <a:solidFill>
            <a:schemeClr val="accent1">
              <a:lumMod val="75000"/>
            </a:schemeClr>
          </a:solidFill>
        </p:spPr>
        <p:style>
          <a:lnRef idx="1">
            <a:schemeClr val="accent3"/>
          </a:lnRef>
          <a:fillRef idx="3">
            <a:schemeClr val="accent3"/>
          </a:fillRef>
          <a:effectRef idx="2">
            <a:schemeClr val="accent3"/>
          </a:effectRef>
          <a:fontRef idx="minor">
            <a:schemeClr val="lt1"/>
          </a:fontRef>
        </p:style>
        <p:txBody>
          <a:bodyPr lIns="91425" tIns="45713" rIns="91425" bIns="45713" rtlCol="0" anchor="ctr"/>
          <a:lstStyle/>
          <a:p>
            <a:pPr algn="ctr"/>
            <a:r>
              <a:rPr lang="en-US" sz="1000" i="0" dirty="0"/>
              <a:t>IF</a:t>
            </a:r>
          </a:p>
        </p:txBody>
      </p:sp>
      <p:sp>
        <p:nvSpPr>
          <p:cNvPr id="43" name="Process 42"/>
          <p:cNvSpPr>
            <a:spLocks noChangeAspect="1"/>
          </p:cNvSpPr>
          <p:nvPr/>
        </p:nvSpPr>
        <p:spPr>
          <a:xfrm>
            <a:off x="6273434" y="2836155"/>
            <a:ext cx="759564" cy="492408"/>
          </a:xfrm>
          <a:prstGeom prst="flowChartProcess">
            <a:avLst/>
          </a:prstGeom>
          <a:solidFill>
            <a:schemeClr val="accent1">
              <a:lumMod val="75000"/>
            </a:schemeClr>
          </a:solidFill>
          <a:ln>
            <a:solidFill>
              <a:srgbClr val="66CC99"/>
            </a:solidFill>
          </a:ln>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000" i="0" dirty="0"/>
              <a:t>Analysis 2</a:t>
            </a:r>
          </a:p>
        </p:txBody>
      </p:sp>
      <p:sp>
        <p:nvSpPr>
          <p:cNvPr id="57" name="Content Placeholder 2"/>
          <p:cNvSpPr txBox="1">
            <a:spLocks/>
          </p:cNvSpPr>
          <p:nvPr/>
        </p:nvSpPr>
        <p:spPr>
          <a:xfrm>
            <a:off x="546873" y="1087679"/>
            <a:ext cx="7993117" cy="1248833"/>
          </a:xfrm>
          <a:prstGeom prst="rect">
            <a:avLst/>
          </a:prstGeom>
        </p:spPr>
        <p:txBody>
          <a:bodyPr vert="horz" lIns="91425" tIns="45713" rIns="91425" bIns="45713">
            <a:noAutofit/>
          </a:bodyPr>
          <a:lstStyle>
            <a:lvl1pPr marL="365760" indent="-256032" algn="l" rtl="0" eaLnBrk="1" latinLnBrk="0" hangingPunct="1">
              <a:spcBef>
                <a:spcPts val="400"/>
              </a:spcBef>
              <a:spcAft>
                <a:spcPts val="0"/>
              </a:spcAft>
              <a:buClr>
                <a:schemeClr val="accent1"/>
              </a:buClr>
              <a:buSzPct val="90000"/>
              <a:buFont typeface="Arial" pitchFamily="34" charset="0"/>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SzPct val="100000"/>
              <a:buFont typeface="Verdana"/>
              <a:buChar char="◦"/>
              <a:defRPr kumimoji="0" sz="2000" kern="1200">
                <a:solidFill>
                  <a:schemeClr val="tx1"/>
                </a:solidFill>
                <a:latin typeface="+mn-lt"/>
                <a:ea typeface="+mn-ea"/>
                <a:cs typeface="+mn-cs"/>
              </a:defRPr>
            </a:lvl2pPr>
            <a:lvl3pPr marL="859536" indent="-228600" algn="l" rtl="0" eaLnBrk="1" latinLnBrk="0" hangingPunct="1">
              <a:spcBef>
                <a:spcPts val="350"/>
              </a:spcBef>
              <a:buClr>
                <a:schemeClr val="accent1"/>
              </a:buClr>
              <a:buSzPct val="95000"/>
              <a:buFont typeface="Arial" pitchFamily="34" charset="0"/>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1"/>
              </a:buClr>
              <a:buSzPct val="70000"/>
              <a:buFont typeface="Courier New" pitchFamily="49" charset="0"/>
              <a:buNone/>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1"/>
              </a:buClr>
              <a:buFont typeface="Arial" pitchFamily="34" charset="0"/>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10" indent="0">
              <a:buClr>
                <a:srgbClr val="177F8A"/>
              </a:buClr>
              <a:buSzPct val="100000"/>
              <a:buNone/>
            </a:pPr>
            <a:endParaRPr lang="en-US" dirty="0" smtClean="0">
              <a:ea typeface="ＭＳ Ｐゴシック" pitchFamily="34" charset="-128"/>
            </a:endParaRPr>
          </a:p>
        </p:txBody>
      </p:sp>
      <p:sp>
        <p:nvSpPr>
          <p:cNvPr id="56" name="Right Arrow 55"/>
          <p:cNvSpPr/>
          <p:nvPr/>
        </p:nvSpPr>
        <p:spPr>
          <a:xfrm>
            <a:off x="3626622" y="4215791"/>
            <a:ext cx="1953458" cy="236333"/>
          </a:xfrm>
          <a:prstGeom prst="rightArrow">
            <a:avLst>
              <a:gd name="adj1" fmla="val 14302"/>
              <a:gd name="adj2" fmla="val 43000"/>
            </a:avLst>
          </a:prstGeom>
          <a:scene3d>
            <a:camera prst="orthographicFront">
              <a:rot lat="0" lon="0" rev="5400000"/>
            </a:camera>
            <a:lightRig rig="threePt" dir="t"/>
          </a:scene3d>
        </p:spPr>
        <p:style>
          <a:lnRef idx="1">
            <a:schemeClr val="dk1"/>
          </a:lnRef>
          <a:fillRef idx="3">
            <a:schemeClr val="dk1"/>
          </a:fillRef>
          <a:effectRef idx="2">
            <a:schemeClr val="dk1"/>
          </a:effectRef>
          <a:fontRef idx="minor">
            <a:schemeClr val="lt1"/>
          </a:fontRef>
        </p:style>
        <p:txBody>
          <a:bodyPr lIns="91425" tIns="45713" rIns="91425" bIns="45713" rtlCol="0" anchor="ctr"/>
          <a:lstStyle/>
          <a:p>
            <a:pPr algn="ctr"/>
            <a:endParaRPr lang="en-US" sz="1000" i="0"/>
          </a:p>
        </p:txBody>
      </p:sp>
      <p:sp>
        <p:nvSpPr>
          <p:cNvPr id="5" name="Footer Placeholder 4"/>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70100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793693" y="1587386"/>
            <a:ext cx="7798515" cy="4340449"/>
          </a:xfrm>
        </p:spPr>
        <p:txBody>
          <a:bodyPr>
            <a:noAutofit/>
          </a:bodyPr>
          <a:lstStyle/>
          <a:p>
            <a:pPr marL="0" indent="0">
              <a:buClr>
                <a:srgbClr val="177F8A"/>
              </a:buClr>
              <a:buSzPct val="100000"/>
              <a:buNone/>
            </a:pPr>
            <a:r>
              <a:rPr lang="en-US" sz="2400" dirty="0">
                <a:solidFill>
                  <a:schemeClr val="tx2"/>
                </a:solidFill>
                <a:ea typeface="ＭＳ Ｐゴシック" pitchFamily="34" charset="-128"/>
              </a:rPr>
              <a:t>Computational </a:t>
            </a:r>
            <a:r>
              <a:rPr lang="en-US" sz="2400" dirty="0" smtClean="0">
                <a:solidFill>
                  <a:schemeClr val="tx2"/>
                </a:solidFill>
                <a:ea typeface="ＭＳ Ｐゴシック" pitchFamily="34" charset="-128"/>
              </a:rPr>
              <a:t>workflows </a:t>
            </a:r>
            <a:r>
              <a:rPr lang="en-US" sz="2400" dirty="0">
                <a:solidFill>
                  <a:schemeClr val="tx2"/>
                </a:solidFill>
                <a:ea typeface="ＭＳ Ｐゴシック" pitchFamily="34" charset="-128"/>
              </a:rPr>
              <a:t>in which</a:t>
            </a:r>
          </a:p>
          <a:p>
            <a:pPr>
              <a:buSzPct val="100000"/>
            </a:pPr>
            <a:r>
              <a:rPr lang="en-US" sz="2400" dirty="0">
                <a:solidFill>
                  <a:schemeClr val="tx2"/>
                </a:solidFill>
                <a:ea typeface="ＭＳ Ｐゴシック" pitchFamily="34" charset="-128"/>
              </a:rPr>
              <a:t>Each step can be implemented using programming language of one’s choice</a:t>
            </a:r>
          </a:p>
          <a:p>
            <a:pPr>
              <a:buSzPct val="100000"/>
            </a:pPr>
            <a:r>
              <a:rPr lang="en-US" sz="2400" dirty="0">
                <a:solidFill>
                  <a:schemeClr val="tx2"/>
                </a:solidFill>
                <a:ea typeface="ＭＳ Ｐゴシック" pitchFamily="34" charset="-128"/>
              </a:rPr>
              <a:t>The inputs and parameters of each step are formally recorded</a:t>
            </a:r>
          </a:p>
          <a:p>
            <a:pPr>
              <a:buSzPct val="100000"/>
            </a:pPr>
            <a:r>
              <a:rPr lang="en-US" sz="2400" dirty="0">
                <a:solidFill>
                  <a:schemeClr val="tx2"/>
                </a:solidFill>
                <a:ea typeface="ＭＳ Ｐゴシック" pitchFamily="34" charset="-128"/>
              </a:rPr>
              <a:t>Each step can be executed on appropriate computational platform</a:t>
            </a:r>
          </a:p>
          <a:p>
            <a:pPr>
              <a:buSzPct val="100000"/>
            </a:pPr>
            <a:r>
              <a:rPr lang="en-US" sz="2400" dirty="0">
                <a:solidFill>
                  <a:schemeClr val="tx2"/>
                </a:solidFill>
                <a:ea typeface="ＭＳ Ｐゴシック" pitchFamily="34" charset="-128"/>
              </a:rPr>
              <a:t>It is possible to reuse of individual steps as well as the overall workflow</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6" name="Title 1"/>
          <p:cNvSpPr txBox="1">
            <a:spLocks/>
          </p:cNvSpPr>
          <p:nvPr/>
        </p:nvSpPr>
        <p:spPr>
          <a:xfrm>
            <a:off x="0" y="808948"/>
            <a:ext cx="9144000" cy="701018"/>
          </a:xfrm>
          <a:prstGeom prst="rect">
            <a:avLst/>
          </a:prstGeom>
        </p:spPr>
        <p:txBody>
          <a:bodyPr vert="horz" lIns="91425" tIns="45713" rIns="91425" bIns="45713" rtlCol="0" anchor="ctr">
            <a:normAutofit/>
            <a:scene3d>
              <a:camera prst="orthographicFront"/>
              <a:lightRig rig="soft" dir="t"/>
            </a:scene3d>
            <a:sp3d prstMaterial="softEdge">
              <a:bevelT w="25400" h="25400"/>
            </a:sp3d>
          </a:bodyPr>
          <a:lstStyle>
            <a:lvl1pPr algn="ctr" rtl="0" eaLnBrk="1" latinLnBrk="0" hangingPunct="1">
              <a:spcBef>
                <a:spcPct val="0"/>
              </a:spcBef>
              <a:buNone/>
              <a:defRPr kumimoji="0" sz="3600" b="1" kern="1200">
                <a:solidFill>
                  <a:schemeClr val="accent1">
                    <a:lumMod val="75000"/>
                  </a:schemeClr>
                </a:solidFill>
                <a:effectLst/>
                <a:latin typeface="Calibri" pitchFamily="34" charset="0"/>
                <a:ea typeface="+mj-ea"/>
                <a:cs typeface="+mj-cs"/>
              </a:defRPr>
            </a:lvl1pPr>
            <a:extLst/>
          </a:lstStyle>
          <a:p>
            <a:r>
              <a:rPr lang="en-US" sz="3200" b="0" i="0" dirty="0">
                <a:solidFill>
                  <a:schemeClr val="tx1"/>
                </a:solidFill>
                <a:latin typeface="Calibri"/>
                <a:cs typeface="Calibri"/>
              </a:rPr>
              <a:t>Reproducible computational research: </a:t>
            </a:r>
            <a:r>
              <a:rPr lang="en-US" sz="3200" b="0" i="0" dirty="0" smtClean="0">
                <a:solidFill>
                  <a:schemeClr val="tx1"/>
                </a:solidFill>
                <a:latin typeface="Calibri"/>
                <a:cs typeface="Calibri"/>
              </a:rPr>
              <a:t>Tools</a:t>
            </a:r>
            <a:endParaRPr lang="en-US" sz="3200" b="0" i="0" dirty="0">
              <a:solidFill>
                <a:schemeClr val="tx2">
                  <a:lumMod val="75000"/>
                </a:schemeClr>
              </a:solidFill>
              <a:latin typeface="Calibri"/>
              <a:ea typeface="ＭＳ Ｐゴシック" pitchFamily="34" charset="-128"/>
              <a:cs typeface="Calibri"/>
            </a:endParaRP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3902347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18105" y="1598409"/>
            <a:ext cx="8074103" cy="4329426"/>
          </a:xfrm>
        </p:spPr>
        <p:txBody>
          <a:bodyPr>
            <a:noAutofit/>
          </a:bodyPr>
          <a:lstStyle/>
          <a:p>
            <a:pPr marL="0" indent="0">
              <a:buClr>
                <a:schemeClr val="tx1"/>
              </a:buClr>
              <a:buSzPct val="100000"/>
              <a:buNone/>
            </a:pPr>
            <a:r>
              <a:rPr lang="en-US" sz="2400" dirty="0" smtClean="0">
                <a:solidFill>
                  <a:srgbClr val="000000"/>
                </a:solidFill>
                <a:ea typeface="ＭＳ Ｐゴシック" pitchFamily="34" charset="-128"/>
              </a:rPr>
              <a:t>Workflows provide</a:t>
            </a:r>
          </a:p>
          <a:p>
            <a:pPr>
              <a:buClr>
                <a:schemeClr val="tx1"/>
              </a:buClr>
              <a:buSzPct val="100000"/>
              <a:buFont typeface="Arial"/>
              <a:buChar char="•"/>
            </a:pPr>
            <a:r>
              <a:rPr lang="en-US" sz="2400" dirty="0" smtClean="0">
                <a:solidFill>
                  <a:srgbClr val="000000"/>
                </a:solidFill>
                <a:ea typeface="ＭＳ Ｐゴシック" pitchFamily="34" charset="-128"/>
              </a:rPr>
              <a:t>Abstraction </a:t>
            </a:r>
            <a:r>
              <a:rPr lang="en-US" sz="2400" dirty="0">
                <a:solidFill>
                  <a:srgbClr val="000000"/>
                </a:solidFill>
                <a:ea typeface="ＭＳ Ｐゴシック" pitchFamily="34" charset="-128"/>
              </a:rPr>
              <a:t>and encapsulation </a:t>
            </a:r>
          </a:p>
          <a:p>
            <a:pPr>
              <a:buClr>
                <a:schemeClr val="tx1"/>
              </a:buClr>
              <a:buSzPct val="100000"/>
              <a:buFont typeface="Arial"/>
              <a:buChar char="•"/>
            </a:pPr>
            <a:r>
              <a:rPr lang="en-US" sz="2400" dirty="0">
                <a:solidFill>
                  <a:srgbClr val="000000"/>
                </a:solidFill>
                <a:ea typeface="ＭＳ Ｐゴシック" pitchFamily="34" charset="-128"/>
              </a:rPr>
              <a:t>Ease of use</a:t>
            </a:r>
          </a:p>
          <a:p>
            <a:pPr>
              <a:buClr>
                <a:schemeClr val="tx1"/>
              </a:buClr>
              <a:buSzPct val="100000"/>
              <a:buFont typeface="Arial"/>
              <a:buChar char="•"/>
            </a:pPr>
            <a:r>
              <a:rPr lang="en-US" sz="2400" dirty="0">
                <a:solidFill>
                  <a:srgbClr val="000000"/>
                </a:solidFill>
                <a:ea typeface="ＭＳ Ｐゴシック" pitchFamily="34" charset="-128"/>
              </a:rPr>
              <a:t>Single access point for multiple analyses</a:t>
            </a:r>
          </a:p>
          <a:p>
            <a:pPr>
              <a:buClr>
                <a:schemeClr val="tx1"/>
              </a:buClr>
              <a:buSzPct val="100000"/>
              <a:buFont typeface="Arial"/>
              <a:buChar char="•"/>
            </a:pPr>
            <a:r>
              <a:rPr lang="en-US" sz="2400" dirty="0" smtClean="0">
                <a:solidFill>
                  <a:srgbClr val="000000"/>
                </a:solidFill>
                <a:ea typeface="ＭＳ Ｐゴシック" pitchFamily="34" charset="-128"/>
              </a:rPr>
              <a:t>Reproducibility </a:t>
            </a:r>
            <a:endParaRPr lang="en-US" sz="2400" dirty="0">
              <a:solidFill>
                <a:srgbClr val="000000"/>
              </a:solidFill>
              <a:ea typeface="ＭＳ Ｐゴシック" pitchFamily="34" charset="-128"/>
            </a:endParaRPr>
          </a:p>
          <a:p>
            <a:pPr>
              <a:buClr>
                <a:schemeClr val="tx1"/>
              </a:buClr>
              <a:buSzPct val="100000"/>
              <a:buFont typeface="Arial"/>
              <a:buChar char="•"/>
            </a:pPr>
            <a:r>
              <a:rPr lang="en-US" sz="2400" dirty="0">
                <a:solidFill>
                  <a:srgbClr val="000000"/>
                </a:solidFill>
                <a:ea typeface="ＭＳ Ｐゴシック" pitchFamily="34" charset="-128"/>
              </a:rPr>
              <a:t>Reuse and adaptation</a:t>
            </a:r>
          </a:p>
          <a:p>
            <a:pPr>
              <a:buClr>
                <a:schemeClr val="tx1"/>
              </a:buClr>
              <a:buSzPct val="100000"/>
              <a:buFont typeface="Arial"/>
              <a:buChar char="•"/>
            </a:pPr>
            <a:r>
              <a:rPr lang="en-US" sz="2400" dirty="0">
                <a:solidFill>
                  <a:srgbClr val="000000"/>
                </a:solidFill>
                <a:ea typeface="ＭＳ Ｐゴシック" pitchFamily="34" charset="-128"/>
              </a:rPr>
              <a:t>Documentation</a:t>
            </a:r>
          </a:p>
          <a:p>
            <a:pPr>
              <a:buClr>
                <a:schemeClr val="tx1"/>
              </a:buClr>
              <a:buSzPct val="100000"/>
              <a:buFont typeface="Arial"/>
              <a:buChar char="•"/>
            </a:pPr>
            <a:r>
              <a:rPr lang="en-US" sz="2400" dirty="0">
                <a:solidFill>
                  <a:srgbClr val="000000"/>
                </a:solidFill>
                <a:ea typeface="ＭＳ Ｐゴシック" pitchFamily="34" charset="-128"/>
              </a:rPr>
              <a:t>Training</a:t>
            </a:r>
          </a:p>
          <a:p>
            <a:pPr>
              <a:buClr>
                <a:schemeClr val="accent1">
                  <a:lumMod val="75000"/>
                </a:schemeClr>
              </a:buClr>
              <a:buSzPct val="100000"/>
            </a:pPr>
            <a:endParaRPr lang="en-US" dirty="0" smtClean="0">
              <a:ea typeface="ＭＳ Ｐゴシック" pitchFamily="34" charset="-128"/>
            </a:endParaRPr>
          </a:p>
        </p:txBody>
      </p:sp>
      <p:sp>
        <p:nvSpPr>
          <p:cNvPr id="13314" name="Title 1"/>
          <p:cNvSpPr>
            <a:spLocks noGrp="1"/>
          </p:cNvSpPr>
          <p:nvPr>
            <p:ph type="title"/>
          </p:nvPr>
        </p:nvSpPr>
        <p:spPr>
          <a:xfrm>
            <a:off x="0" y="897391"/>
            <a:ext cx="9144000" cy="701018"/>
          </a:xfrm>
        </p:spPr>
        <p:txBody>
          <a:bodyPr>
            <a:normAutofit/>
          </a:bodyPr>
          <a:lstStyle/>
          <a:p>
            <a:r>
              <a:rPr lang="en-US" sz="3200" dirty="0">
                <a:cs typeface="Calibri"/>
              </a:rPr>
              <a:t>Reproducible computational research: Tools</a:t>
            </a:r>
            <a:endParaRPr lang="en-US" sz="3200" b="1" dirty="0">
              <a:solidFill>
                <a:schemeClr val="tx2"/>
              </a:solidFill>
              <a:ea typeface="ＭＳ Ｐゴシック" pitchFamily="34" charset="-128"/>
            </a:endParaRP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702369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0788"/>
            <a:ext cx="8229600" cy="646850"/>
          </a:xfrm>
        </p:spPr>
        <p:txBody>
          <a:bodyPr/>
          <a:lstStyle/>
          <a:p>
            <a:r>
              <a:rPr lang="en-US" sz="2400" b="1" dirty="0">
                <a:solidFill>
                  <a:srgbClr val="1F497D"/>
                </a:solidFill>
              </a:rPr>
              <a:t>Scientific Workflow Management Systems</a:t>
            </a:r>
            <a:endParaRPr lang="en-US" sz="2400" b="1" dirty="0">
              <a:solidFill>
                <a:srgbClr val="1F497D"/>
              </a:solidFill>
            </a:endParaRPr>
          </a:p>
        </p:txBody>
      </p:sp>
      <p:pic>
        <p:nvPicPr>
          <p:cNvPr id="6" name="Picture 5"/>
          <p:cNvPicPr>
            <a:picLocks noChangeAspect="1"/>
          </p:cNvPicPr>
          <p:nvPr/>
        </p:nvPicPr>
        <p:blipFill>
          <a:blip r:embed="rId2"/>
          <a:stretch>
            <a:fillRect/>
          </a:stretch>
        </p:blipFill>
        <p:spPr>
          <a:xfrm>
            <a:off x="977814" y="1566198"/>
            <a:ext cx="6641125" cy="4738158"/>
          </a:xfrm>
          <a:prstGeom prst="rect">
            <a:avLst/>
          </a:prstGeom>
        </p:spPr>
      </p:pic>
      <p:sp>
        <p:nvSpPr>
          <p:cNvPr id="3" name="Footer Placeholder 2"/>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2466829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68450" name="Rectangle 2"/>
          <p:cNvSpPr>
            <a:spLocks noGrp="1" noChangeArrowheads="1"/>
          </p:cNvSpPr>
          <p:nvPr>
            <p:ph type="title"/>
          </p:nvPr>
        </p:nvSpPr>
        <p:spPr/>
        <p:txBody>
          <a:bodyPr/>
          <a:lstStyle/>
          <a:p>
            <a:r>
              <a:rPr lang="en-US" sz="2800" dirty="0"/>
              <a:t>Focus: Protein Kinases</a:t>
            </a:r>
          </a:p>
        </p:txBody>
      </p:sp>
      <p:sp>
        <p:nvSpPr>
          <p:cNvPr id="1768451" name="Rectangle 3"/>
          <p:cNvSpPr>
            <a:spLocks noGrp="1" noChangeArrowheads="1"/>
          </p:cNvSpPr>
          <p:nvPr>
            <p:ph type="body" idx="1"/>
          </p:nvPr>
        </p:nvSpPr>
        <p:spPr>
          <a:xfrm>
            <a:off x="304800" y="914400"/>
            <a:ext cx="8610600" cy="4953000"/>
          </a:xfrm>
        </p:spPr>
        <p:txBody>
          <a:bodyPr/>
          <a:lstStyle/>
          <a:p>
            <a:pPr>
              <a:lnSpc>
                <a:spcPct val="105000"/>
              </a:lnSpc>
            </a:pPr>
            <a:endParaRPr lang="en-US" sz="2400" dirty="0"/>
          </a:p>
          <a:p>
            <a:pPr>
              <a:lnSpc>
                <a:spcPct val="105000"/>
              </a:lnSpc>
              <a:spcBef>
                <a:spcPct val="0"/>
              </a:spcBef>
              <a:buFont typeface="Wingdings" charset="0"/>
              <a:buChar char="§"/>
            </a:pPr>
            <a:r>
              <a:rPr lang="en-US" sz="2400" dirty="0">
                <a:solidFill>
                  <a:srgbClr val="800000"/>
                </a:solidFill>
              </a:rPr>
              <a:t>Protein Kinases are among </a:t>
            </a:r>
          </a:p>
          <a:p>
            <a:pPr lvl="1">
              <a:lnSpc>
                <a:spcPct val="105000"/>
              </a:lnSpc>
              <a:spcBef>
                <a:spcPct val="0"/>
              </a:spcBef>
              <a:buFont typeface="Wingdings" charset="0"/>
              <a:buChar char="§"/>
            </a:pPr>
            <a:r>
              <a:rPr lang="en-US" sz="2400" dirty="0">
                <a:solidFill>
                  <a:srgbClr val="800000"/>
                </a:solidFill>
              </a:rPr>
              <a:t>The most well-studied proteins</a:t>
            </a:r>
          </a:p>
          <a:p>
            <a:pPr lvl="1">
              <a:lnSpc>
                <a:spcPct val="105000"/>
              </a:lnSpc>
              <a:spcBef>
                <a:spcPct val="0"/>
              </a:spcBef>
              <a:buFont typeface="Wingdings" charset="0"/>
              <a:buChar char="§"/>
            </a:pPr>
            <a:r>
              <a:rPr lang="en-US" sz="2400" dirty="0">
                <a:solidFill>
                  <a:srgbClr val="800000"/>
                </a:solidFill>
              </a:rPr>
              <a:t>The most popular drug targets</a:t>
            </a:r>
          </a:p>
          <a:p>
            <a:pPr>
              <a:lnSpc>
                <a:spcPct val="105000"/>
              </a:lnSpc>
              <a:spcBef>
                <a:spcPct val="0"/>
              </a:spcBef>
              <a:buFont typeface="Wingdings" charset="0"/>
              <a:buChar char="§"/>
            </a:pPr>
            <a:r>
              <a:rPr lang="en-US" sz="2400" dirty="0"/>
              <a:t>Two broad classes (some have dual specificity)</a:t>
            </a:r>
          </a:p>
          <a:p>
            <a:pPr lvl="1">
              <a:lnSpc>
                <a:spcPct val="105000"/>
              </a:lnSpc>
              <a:spcBef>
                <a:spcPct val="0"/>
              </a:spcBef>
              <a:buFont typeface="Wingdings" charset="0"/>
              <a:buChar char="§"/>
            </a:pPr>
            <a:r>
              <a:rPr lang="en-US" sz="2400" dirty="0"/>
              <a:t>Serine/Threonine kinases</a:t>
            </a:r>
          </a:p>
          <a:p>
            <a:pPr lvl="1">
              <a:lnSpc>
                <a:spcPct val="105000"/>
              </a:lnSpc>
              <a:spcBef>
                <a:spcPct val="0"/>
              </a:spcBef>
              <a:buFont typeface="Wingdings" charset="0"/>
              <a:buChar char="§"/>
            </a:pPr>
            <a:r>
              <a:rPr lang="en-US" sz="2400" dirty="0" err="1"/>
              <a:t>Tyrosene</a:t>
            </a:r>
            <a:r>
              <a:rPr lang="en-US" sz="2400" dirty="0"/>
              <a:t> kinases</a:t>
            </a:r>
          </a:p>
          <a:p>
            <a:pPr>
              <a:lnSpc>
                <a:spcPct val="105000"/>
              </a:lnSpc>
              <a:spcBef>
                <a:spcPct val="0"/>
              </a:spcBef>
              <a:buFont typeface="Wingdings" charset="0"/>
              <a:buChar char="§"/>
            </a:pPr>
            <a:r>
              <a:rPr lang="en-US" sz="2400" dirty="0"/>
              <a:t>Protein serine/threonine phosphorylation regulates virtually every signaling pathway in the eukaryotic cell</a:t>
            </a:r>
          </a:p>
          <a:p>
            <a:pPr>
              <a:lnSpc>
                <a:spcPct val="105000"/>
              </a:lnSpc>
              <a:spcBef>
                <a:spcPct val="0"/>
              </a:spcBef>
              <a:buFont typeface="Wingdings" charset="0"/>
              <a:buChar char="§"/>
            </a:pPr>
            <a:r>
              <a:rPr lang="en-US" sz="2400" dirty="0"/>
              <a:t>Tyrosine phosphorylation modulates key biological events associated with development and disease </a:t>
            </a:r>
          </a:p>
          <a:p>
            <a:pPr lvl="1">
              <a:lnSpc>
                <a:spcPct val="105000"/>
              </a:lnSpc>
              <a:spcBef>
                <a:spcPct val="0"/>
              </a:spcBef>
              <a:buFont typeface="Wingdings" charset="0"/>
              <a:buChar char="§"/>
            </a:pPr>
            <a:r>
              <a:rPr lang="en-US" sz="2400" dirty="0"/>
              <a:t>cancer, diabetes, and inflammation</a:t>
            </a:r>
          </a:p>
          <a:p>
            <a:pPr>
              <a:lnSpc>
                <a:spcPct val="105000"/>
              </a:lnSpc>
              <a:spcBef>
                <a:spcPct val="0"/>
              </a:spcBef>
              <a:buFont typeface="Wingdings" charset="0"/>
              <a:buChar char="§"/>
            </a:pPr>
            <a:r>
              <a:rPr lang="en-US" sz="2400" dirty="0">
                <a:solidFill>
                  <a:srgbClr val="800000"/>
                </a:solidFill>
              </a:rPr>
              <a:t>Accurate annotation extremely important</a:t>
            </a:r>
          </a:p>
        </p:txBody>
      </p:sp>
    </p:spTree>
    <p:extLst>
      <p:ext uri="{BB962C8B-B14F-4D97-AF65-F5344CB8AC3E}">
        <p14:creationId xmlns:p14="http://schemas.microsoft.com/office/powerpoint/2010/main" val="253186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8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8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8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6845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6845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68451">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68451">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6845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684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301"/>
            <a:ext cx="8229600" cy="612337"/>
          </a:xfrm>
        </p:spPr>
        <p:txBody>
          <a:bodyPr/>
          <a:lstStyle/>
          <a:p>
            <a:r>
              <a:rPr lang="en-US" sz="3200" dirty="0">
                <a:cs typeface="Calibri"/>
              </a:rPr>
              <a:t>Reproducible computational research: Tools</a:t>
            </a:r>
            <a:endParaRPr lang="en-US" sz="3200" b="1" dirty="0"/>
          </a:p>
        </p:txBody>
      </p:sp>
      <p:sp>
        <p:nvSpPr>
          <p:cNvPr id="3" name="Content Placeholder 2"/>
          <p:cNvSpPr>
            <a:spLocks noGrp="1"/>
          </p:cNvSpPr>
          <p:nvPr>
            <p:ph idx="1"/>
          </p:nvPr>
        </p:nvSpPr>
        <p:spPr>
          <a:xfrm>
            <a:off x="457200" y="1600201"/>
            <a:ext cx="8354631" cy="4525963"/>
          </a:xfrm>
        </p:spPr>
        <p:txBody>
          <a:bodyPr/>
          <a:lstStyle/>
          <a:p>
            <a:pPr marL="0" indent="0">
              <a:buNone/>
            </a:pPr>
            <a:r>
              <a:rPr lang="en-US" sz="2900" dirty="0">
                <a:solidFill>
                  <a:schemeClr val="tx2">
                    <a:lumMod val="75000"/>
                  </a:schemeClr>
                </a:solidFill>
              </a:rPr>
              <a:t>Several mature </a:t>
            </a:r>
            <a:r>
              <a:rPr lang="en-US" sz="2900" dirty="0" smtClean="0">
                <a:solidFill>
                  <a:schemeClr val="tx2">
                    <a:lumMod val="75000"/>
                  </a:schemeClr>
                </a:solidFill>
              </a:rPr>
              <a:t>scientific workflow systems </a:t>
            </a:r>
            <a:r>
              <a:rPr lang="en-US" sz="2900" dirty="0">
                <a:solidFill>
                  <a:schemeClr val="tx2">
                    <a:lumMod val="75000"/>
                  </a:schemeClr>
                </a:solidFill>
              </a:rPr>
              <a:t>available:</a:t>
            </a:r>
          </a:p>
          <a:p>
            <a:r>
              <a:rPr lang="en-US" sz="2900" dirty="0" err="1">
                <a:solidFill>
                  <a:schemeClr val="tx2">
                    <a:lumMod val="75000"/>
                  </a:schemeClr>
                </a:solidFill>
              </a:rPr>
              <a:t>Kepler</a:t>
            </a:r>
            <a:r>
              <a:rPr lang="en-US" sz="2900" dirty="0">
                <a:solidFill>
                  <a:schemeClr val="tx2">
                    <a:lumMod val="75000"/>
                  </a:schemeClr>
                </a:solidFill>
              </a:rPr>
              <a:t> (built on top of Ptolemy)</a:t>
            </a:r>
          </a:p>
          <a:p>
            <a:r>
              <a:rPr lang="en-US" sz="2900" dirty="0">
                <a:solidFill>
                  <a:schemeClr val="tx2">
                    <a:lumMod val="75000"/>
                  </a:schemeClr>
                </a:solidFill>
              </a:rPr>
              <a:t>Pegasus</a:t>
            </a:r>
          </a:p>
          <a:p>
            <a:r>
              <a:rPr lang="en-US" sz="2900" dirty="0" err="1">
                <a:solidFill>
                  <a:schemeClr val="tx2">
                    <a:lumMod val="75000"/>
                  </a:schemeClr>
                </a:solidFill>
              </a:rPr>
              <a:t>Taverna</a:t>
            </a:r>
            <a:endParaRPr lang="en-US" sz="2900" dirty="0">
              <a:solidFill>
                <a:schemeClr val="tx2">
                  <a:lumMod val="75000"/>
                </a:schemeClr>
              </a:solidFill>
            </a:endParaRPr>
          </a:p>
          <a:p>
            <a:r>
              <a:rPr lang="en-US" sz="2900" dirty="0" smtClean="0">
                <a:solidFill>
                  <a:schemeClr val="tx2">
                    <a:lumMod val="75000"/>
                  </a:schemeClr>
                </a:solidFill>
              </a:rPr>
              <a:t>Galaxy (initially focused on genomics)</a:t>
            </a:r>
          </a:p>
          <a:p>
            <a:r>
              <a:rPr lang="en-US" sz="2900" dirty="0" smtClean="0">
                <a:solidFill>
                  <a:schemeClr val="tx2">
                    <a:lumMod val="75000"/>
                  </a:schemeClr>
                </a:solidFill>
              </a:rPr>
              <a:t>and many more</a:t>
            </a:r>
            <a:r>
              <a:rPr lang="mr-IN" sz="2900" dirty="0" smtClean="0">
                <a:solidFill>
                  <a:schemeClr val="tx2">
                    <a:lumMod val="75000"/>
                  </a:schemeClr>
                </a:solidFill>
              </a:rPr>
              <a:t>…</a:t>
            </a:r>
            <a:r>
              <a:rPr lang="en-US" sz="2900" dirty="0" smtClean="0">
                <a:solidFill>
                  <a:schemeClr val="tx2">
                    <a:lumMod val="75000"/>
                  </a:schemeClr>
                </a:solidFill>
              </a:rPr>
              <a:t>.</a:t>
            </a:r>
            <a:endParaRPr lang="en-US" dirty="0" smtClean="0">
              <a:solidFill>
                <a:schemeClr val="tx2">
                  <a:lumMod val="75000"/>
                </a:schemeClr>
              </a:solidFill>
            </a:endParaRPr>
          </a:p>
          <a:p>
            <a:endParaRPr lang="en-US" dirty="0"/>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30078791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96" t="17783"/>
          <a:stretch/>
        </p:blipFill>
        <p:spPr bwMode="auto">
          <a:xfrm>
            <a:off x="487509" y="1718910"/>
            <a:ext cx="7756379" cy="4776262"/>
          </a:xfrm>
          <a:prstGeom prst="rect">
            <a:avLst/>
          </a:prstGeom>
          <a:noFill/>
          <a:extLst>
            <a:ext uri="{909E8E84-426E-40dd-AFC4-6F175D3DCCD1}">
              <a14:hiddenFill xmlns:a14="http://schemas.microsoft.com/office/drawing/2010/main">
                <a:solidFill>
                  <a:srgbClr val="FFFFFF"/>
                </a:solidFill>
              </a14:hiddenFill>
            </a:ext>
          </a:extLst>
        </p:spPr>
      </p:pic>
      <p:sp>
        <p:nvSpPr>
          <p:cNvPr id="64518" name="Text Box 6"/>
          <p:cNvSpPr txBox="1">
            <a:spLocks noChangeArrowheads="1"/>
          </p:cNvSpPr>
          <p:nvPr/>
        </p:nvSpPr>
        <p:spPr bwMode="auto">
          <a:xfrm>
            <a:off x="8243888" y="5084763"/>
            <a:ext cx="360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buClrTx/>
            </a:pPr>
            <a:r>
              <a:rPr lang="en-US" sz="2400">
                <a:solidFill>
                  <a:srgbClr val="FFCC00"/>
                </a:solidFill>
                <a:latin typeface="Times New Roman" charset="0"/>
              </a:rPr>
              <a:t>*</a:t>
            </a:r>
            <a:endParaRPr lang="bg-BG" sz="2400">
              <a:solidFill>
                <a:srgbClr val="FFCC00"/>
              </a:solidFill>
              <a:latin typeface="Times New Roman" charset="0"/>
            </a:endParaRPr>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a:p>
        </p:txBody>
      </p:sp>
      <p:sp>
        <p:nvSpPr>
          <p:cNvPr id="3" name="TextBox 2"/>
          <p:cNvSpPr txBox="1"/>
          <p:nvPr/>
        </p:nvSpPr>
        <p:spPr>
          <a:xfrm>
            <a:off x="320968" y="990600"/>
            <a:ext cx="7550264" cy="584776"/>
          </a:xfrm>
          <a:prstGeom prst="rect">
            <a:avLst/>
          </a:prstGeom>
          <a:noFill/>
        </p:spPr>
        <p:txBody>
          <a:bodyPr wrap="none" rtlCol="0">
            <a:spAutoFit/>
          </a:bodyPr>
          <a:lstStyle/>
          <a:p>
            <a:r>
              <a:rPr lang="en-US" sz="3200" i="0" dirty="0">
                <a:latin typeface="Calibri"/>
                <a:cs typeface="Calibri"/>
              </a:rPr>
              <a:t>Reproducible computational research: Tools</a:t>
            </a:r>
          </a:p>
        </p:txBody>
      </p:sp>
    </p:spTree>
    <p:extLst>
      <p:ext uri="{BB962C8B-B14F-4D97-AF65-F5344CB8AC3E}">
        <p14:creationId xmlns:p14="http://schemas.microsoft.com/office/powerpoint/2010/main" val="3282219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Reproducible Computational Research: Resources</a:t>
            </a:r>
            <a:endParaRPr lang="en-US" sz="3200" dirty="0"/>
          </a:p>
        </p:txBody>
      </p:sp>
      <p:sp>
        <p:nvSpPr>
          <p:cNvPr id="3" name="Content Placeholder 2"/>
          <p:cNvSpPr>
            <a:spLocks noGrp="1"/>
          </p:cNvSpPr>
          <p:nvPr>
            <p:ph idx="1"/>
          </p:nvPr>
        </p:nvSpPr>
        <p:spPr/>
        <p:txBody>
          <a:bodyPr/>
          <a:lstStyle/>
          <a:p>
            <a:pPr marL="609600" indent="-609600" eaLnBrk="1" hangingPunct="1">
              <a:buFontTx/>
              <a:buNone/>
            </a:pPr>
            <a:r>
              <a:rPr lang="en-US" sz="2400" dirty="0">
                <a:cs typeface="Calibri"/>
              </a:rPr>
              <a:t>C</a:t>
            </a:r>
            <a:r>
              <a:rPr lang="en-US" sz="2400" dirty="0" smtClean="0">
                <a:cs typeface="Calibri"/>
              </a:rPr>
              <a:t>ourses</a:t>
            </a:r>
            <a:r>
              <a:rPr lang="en-US" sz="2400" dirty="0">
                <a:cs typeface="Calibri"/>
              </a:rPr>
              <a:t>:</a:t>
            </a:r>
          </a:p>
          <a:p>
            <a:r>
              <a:rPr lang="en-US" sz="2400" dirty="0">
                <a:cs typeface="Calibri"/>
              </a:rPr>
              <a:t>Data science specialization (</a:t>
            </a:r>
            <a:r>
              <a:rPr lang="en-US" sz="2400" dirty="0" err="1">
                <a:cs typeface="Calibri"/>
              </a:rPr>
              <a:t>www.coursera.org</a:t>
            </a:r>
            <a:r>
              <a:rPr lang="en-US" sz="2400" dirty="0">
                <a:cs typeface="Calibri"/>
              </a:rPr>
              <a:t>) (John Hopkins University) – course 5 Reproducible research</a:t>
            </a:r>
          </a:p>
          <a:p>
            <a:r>
              <a:rPr lang="bg-BG" sz="2400" dirty="0" smtClean="0">
                <a:cs typeface="Calibri"/>
              </a:rPr>
              <a:t>Research </a:t>
            </a:r>
            <a:r>
              <a:rPr lang="bg-BG" sz="2400" dirty="0">
                <a:cs typeface="Calibri"/>
              </a:rPr>
              <a:t>Methods: An Engineering Approach</a:t>
            </a:r>
            <a:r>
              <a:rPr lang="en-US" sz="2400" dirty="0">
                <a:cs typeface="Calibri"/>
              </a:rPr>
              <a:t> </a:t>
            </a:r>
            <a:r>
              <a:rPr lang="en-US" sz="2400" dirty="0" smtClean="0">
                <a:cs typeface="Calibri"/>
              </a:rPr>
              <a:t>(</a:t>
            </a:r>
            <a:r>
              <a:rPr lang="en-US" sz="2400" dirty="0" err="1">
                <a:cs typeface="Calibri"/>
              </a:rPr>
              <a:t>www.edx.org</a:t>
            </a:r>
            <a:r>
              <a:rPr lang="en-US" sz="2400" dirty="0">
                <a:cs typeface="Calibri"/>
              </a:rPr>
              <a:t>) (</a:t>
            </a:r>
            <a:r>
              <a:rPr lang="bg-BG" sz="2400" dirty="0">
                <a:cs typeface="Calibri"/>
              </a:rPr>
              <a:t>Wits University </a:t>
            </a:r>
            <a:r>
              <a:rPr lang="en-US" sz="2400" dirty="0">
                <a:cs typeface="Calibri"/>
              </a:rPr>
              <a:t>)</a:t>
            </a:r>
          </a:p>
          <a:p>
            <a:r>
              <a:rPr lang="bg-BG" sz="2400" dirty="0">
                <a:cs typeface="Calibri"/>
              </a:rPr>
              <a:t>Research Data Management and Sharing</a:t>
            </a:r>
            <a:r>
              <a:rPr lang="en-US" sz="2400" dirty="0">
                <a:cs typeface="Calibri"/>
              </a:rPr>
              <a:t> (</a:t>
            </a:r>
            <a:r>
              <a:rPr lang="en-US" sz="2400" dirty="0" err="1">
                <a:cs typeface="Calibri"/>
              </a:rPr>
              <a:t>www.coursera.org</a:t>
            </a:r>
            <a:r>
              <a:rPr lang="en-US" sz="2400" dirty="0">
                <a:cs typeface="Calibri"/>
              </a:rPr>
              <a:t>) (</a:t>
            </a:r>
            <a:r>
              <a:rPr lang="bg-BG" sz="2400" dirty="0">
                <a:cs typeface="Calibri"/>
              </a:rPr>
              <a:t>The University of North Carolina at Chapel Hill &amp; The University of Edinburgh</a:t>
            </a:r>
            <a:r>
              <a:rPr lang="en-US" sz="2400" dirty="0">
                <a:cs typeface="Calibri"/>
              </a:rPr>
              <a:t>) </a:t>
            </a:r>
            <a:endParaRPr lang="bg-BG" sz="2400" dirty="0">
              <a:cs typeface="Calibri"/>
            </a:endParaRPr>
          </a:p>
          <a:p>
            <a:pPr marL="609600" indent="-609600" eaLnBrk="1" hangingPunct="1">
              <a:buFontTx/>
              <a:buNone/>
            </a:pPr>
            <a:endParaRPr lang="bg-BG" sz="2400" dirty="0">
              <a:cs typeface="Calibri"/>
            </a:endParaRPr>
          </a:p>
          <a:p>
            <a:endParaRPr lang="en-US" sz="2400" dirty="0">
              <a:cs typeface="Calibri"/>
            </a:endParaRPr>
          </a:p>
        </p:txBody>
      </p:sp>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Tree>
    <p:extLst>
      <p:ext uri="{BB962C8B-B14F-4D97-AF65-F5344CB8AC3E}">
        <p14:creationId xmlns:p14="http://schemas.microsoft.com/office/powerpoint/2010/main" val="2890973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40964" name="Rectangle 2"/>
          <p:cNvSpPr>
            <a:spLocks noGrp="1" noChangeArrowheads="1"/>
          </p:cNvSpPr>
          <p:nvPr>
            <p:ph type="title"/>
          </p:nvPr>
        </p:nvSpPr>
        <p:spPr>
          <a:xfrm>
            <a:off x="152400" y="620713"/>
            <a:ext cx="8812213" cy="838200"/>
          </a:xfrm>
        </p:spPr>
        <p:txBody>
          <a:bodyPr/>
          <a:lstStyle/>
          <a:p>
            <a:r>
              <a:rPr lang="en-US" sz="3200" dirty="0">
                <a:cs typeface="Calibri"/>
              </a:rPr>
              <a:t>Reproducible Computational Research: Resources</a:t>
            </a:r>
            <a:endParaRPr lang="bg-BG" sz="3200" dirty="0">
              <a:solidFill>
                <a:schemeClr val="tx1"/>
              </a:solidFill>
              <a:cs typeface="Calibri"/>
            </a:endParaRPr>
          </a:p>
        </p:txBody>
      </p:sp>
      <p:sp>
        <p:nvSpPr>
          <p:cNvPr id="40965" name="Rectangle 3"/>
          <p:cNvSpPr>
            <a:spLocks noGrp="1" noChangeArrowheads="1"/>
          </p:cNvSpPr>
          <p:nvPr>
            <p:ph type="body" idx="1"/>
          </p:nvPr>
        </p:nvSpPr>
        <p:spPr/>
        <p:txBody>
          <a:bodyPr/>
          <a:lstStyle/>
          <a:p>
            <a:pPr marL="609600" indent="-609600" eaLnBrk="1" hangingPunct="1">
              <a:buFontTx/>
              <a:buNone/>
            </a:pPr>
            <a:r>
              <a:rPr lang="en-US" sz="2400" dirty="0">
                <a:latin typeface="Arial" charset="0"/>
              </a:rPr>
              <a:t>Software tools for RR:</a:t>
            </a:r>
          </a:p>
          <a:p>
            <a:r>
              <a:rPr lang="en-US" sz="2400" dirty="0">
                <a:cs typeface="Calibri"/>
              </a:rPr>
              <a:t>Software carpentry (</a:t>
            </a:r>
            <a:r>
              <a:rPr lang="en-US" sz="2400" dirty="0" err="1">
                <a:cs typeface="Calibri"/>
              </a:rPr>
              <a:t>www.Software-carpentry.org</a:t>
            </a:r>
            <a:r>
              <a:rPr lang="en-US" sz="2400" dirty="0">
                <a:cs typeface="Calibri"/>
              </a:rPr>
              <a:t>) – basic computing skills for researchers</a:t>
            </a:r>
          </a:p>
          <a:p>
            <a:r>
              <a:rPr lang="en-US" sz="2400" dirty="0" err="1">
                <a:cs typeface="Calibri"/>
              </a:rPr>
              <a:t>Bootcamps</a:t>
            </a:r>
            <a:r>
              <a:rPr lang="en-US" sz="2400" dirty="0">
                <a:cs typeface="Calibri"/>
              </a:rPr>
              <a:t> - one or two day long courses – teaching coding and professional skills for </a:t>
            </a:r>
            <a:r>
              <a:rPr lang="en-US" sz="2400" dirty="0" smtClean="0">
                <a:cs typeface="Calibri"/>
              </a:rPr>
              <a:t>researchers </a:t>
            </a:r>
            <a:r>
              <a:rPr lang="mr-IN" sz="2400" dirty="0" smtClean="0">
                <a:cs typeface="Calibri"/>
              </a:rPr>
              <a:t>–</a:t>
            </a:r>
            <a:r>
              <a:rPr lang="en-US" sz="2400" dirty="0" smtClean="0">
                <a:cs typeface="Calibri"/>
              </a:rPr>
              <a:t> lik</a:t>
            </a:r>
            <a:r>
              <a:rPr lang="en-US" sz="2400" dirty="0" smtClean="0">
                <a:cs typeface="Calibri"/>
              </a:rPr>
              <a:t>e the one that you are attending</a:t>
            </a:r>
            <a:endParaRPr lang="en-US" sz="2400" dirty="0">
              <a:cs typeface="Calibri"/>
            </a:endParaRPr>
          </a:p>
          <a:p>
            <a:r>
              <a:rPr lang="en-US" sz="2400" dirty="0">
                <a:cs typeface="Calibri"/>
              </a:rPr>
              <a:t>C</a:t>
            </a:r>
            <a:r>
              <a:rPr lang="en-US" sz="2400" dirty="0" smtClean="0">
                <a:cs typeface="Calibri"/>
              </a:rPr>
              <a:t>ourses </a:t>
            </a:r>
            <a:r>
              <a:rPr lang="en-US" sz="2400" dirty="0">
                <a:cs typeface="Calibri"/>
              </a:rPr>
              <a:t>- </a:t>
            </a:r>
            <a:r>
              <a:rPr lang="en-US" sz="2400" dirty="0" err="1">
                <a:cs typeface="Calibri"/>
              </a:rPr>
              <a:t>www.coursera.org</a:t>
            </a:r>
            <a:r>
              <a:rPr lang="en-US" sz="2400" dirty="0">
                <a:cs typeface="Calibri"/>
              </a:rPr>
              <a:t>, </a:t>
            </a:r>
            <a:r>
              <a:rPr lang="en-US" sz="2400" dirty="0" err="1">
                <a:cs typeface="Calibri"/>
              </a:rPr>
              <a:t>www.edx.org</a:t>
            </a:r>
            <a:r>
              <a:rPr lang="en-US" sz="2400" dirty="0">
                <a:cs typeface="Calibri"/>
              </a:rPr>
              <a:t>, </a:t>
            </a:r>
            <a:r>
              <a:rPr lang="en-US" sz="2400" dirty="0" err="1">
                <a:cs typeface="Calibri"/>
              </a:rPr>
              <a:t>www.udacity.org</a:t>
            </a:r>
            <a:r>
              <a:rPr lang="en-US" sz="2400" dirty="0">
                <a:cs typeface="Calibri"/>
              </a:rPr>
              <a:t> - for programming skills in R, Python</a:t>
            </a:r>
            <a:r>
              <a:rPr lang="en-US" sz="2400" dirty="0" smtClean="0">
                <a:cs typeface="Calibri"/>
              </a:rPr>
              <a:t>, etc.</a:t>
            </a:r>
            <a:endParaRPr lang="bg-BG" sz="2400" dirty="0">
              <a:cs typeface="Calibri"/>
            </a:endParaRPr>
          </a:p>
        </p:txBody>
      </p:sp>
    </p:spTree>
    <p:extLst>
      <p:ext uri="{BB962C8B-B14F-4D97-AF65-F5344CB8AC3E}">
        <p14:creationId xmlns:p14="http://schemas.microsoft.com/office/powerpoint/2010/main" val="193739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Reproducible Computational Research, Vasant Honavar</a:t>
            </a:r>
            <a:endParaRPr lang="en-US" altLang="en-US"/>
          </a:p>
        </p:txBody>
      </p:sp>
      <p:sp>
        <p:nvSpPr>
          <p:cNvPr id="43012" name="Rectangle 2"/>
          <p:cNvSpPr>
            <a:spLocks noGrp="1" noChangeArrowheads="1"/>
          </p:cNvSpPr>
          <p:nvPr>
            <p:ph type="title"/>
          </p:nvPr>
        </p:nvSpPr>
        <p:spPr>
          <a:xfrm>
            <a:off x="152401" y="620713"/>
            <a:ext cx="8828088" cy="838200"/>
          </a:xfrm>
        </p:spPr>
        <p:txBody>
          <a:bodyPr/>
          <a:lstStyle/>
          <a:p>
            <a:r>
              <a:rPr lang="en-US" sz="3200" dirty="0"/>
              <a:t>Reproducible Computational Research: Resources</a:t>
            </a:r>
            <a:endParaRPr lang="bg-BG" sz="3200" dirty="0">
              <a:solidFill>
                <a:schemeClr val="tx1"/>
              </a:solidFill>
              <a:latin typeface="Arial" charset="0"/>
            </a:endParaRPr>
          </a:p>
        </p:txBody>
      </p:sp>
      <p:sp>
        <p:nvSpPr>
          <p:cNvPr id="43013" name="Rectangle 3"/>
          <p:cNvSpPr>
            <a:spLocks noGrp="1" noChangeArrowheads="1"/>
          </p:cNvSpPr>
          <p:nvPr>
            <p:ph type="body" idx="1"/>
          </p:nvPr>
        </p:nvSpPr>
        <p:spPr/>
        <p:txBody>
          <a:bodyPr/>
          <a:lstStyle/>
          <a:p>
            <a:pPr marL="609600" indent="-609600" eaLnBrk="1" hangingPunct="1">
              <a:lnSpc>
                <a:spcPct val="90000"/>
              </a:lnSpc>
              <a:buFontTx/>
              <a:buNone/>
            </a:pPr>
            <a:r>
              <a:rPr lang="en-US" sz="2400" dirty="0">
                <a:cs typeface="Calibri"/>
              </a:rPr>
              <a:t>Books:</a:t>
            </a:r>
          </a:p>
          <a:p>
            <a:pPr>
              <a:lnSpc>
                <a:spcPct val="90000"/>
              </a:lnSpc>
            </a:pPr>
            <a:r>
              <a:rPr lang="bg-BG" sz="2400" dirty="0">
                <a:cs typeface="Calibri"/>
              </a:rPr>
              <a:t>Stodden, V., Leisch, F., &amp; Peng, R. D. (Eds.)</a:t>
            </a:r>
            <a:r>
              <a:rPr lang="en-US" sz="2400" dirty="0">
                <a:cs typeface="Calibri"/>
              </a:rPr>
              <a:t> </a:t>
            </a:r>
            <a:r>
              <a:rPr lang="bg-BG" sz="2400" dirty="0">
                <a:cs typeface="Calibri"/>
              </a:rPr>
              <a:t>(2014). </a:t>
            </a:r>
            <a:r>
              <a:rPr lang="bg-BG" sz="2400" i="1" dirty="0">
                <a:cs typeface="Calibri"/>
              </a:rPr>
              <a:t>Implementing Reproducible Research</a:t>
            </a:r>
            <a:r>
              <a:rPr lang="bg-BG" sz="2400" dirty="0">
                <a:cs typeface="Calibri"/>
              </a:rPr>
              <a:t>. CRC Press </a:t>
            </a:r>
            <a:endParaRPr lang="en-US" sz="2400" dirty="0">
              <a:cs typeface="Calibri"/>
            </a:endParaRPr>
          </a:p>
          <a:p>
            <a:pPr>
              <a:lnSpc>
                <a:spcPct val="90000"/>
              </a:lnSpc>
            </a:pPr>
            <a:r>
              <a:rPr lang="bg-BG" sz="2400" dirty="0">
                <a:cs typeface="Calibri"/>
              </a:rPr>
              <a:t>Gandrud, C. (2013). </a:t>
            </a:r>
            <a:r>
              <a:rPr lang="bg-BG" sz="2400" i="1" dirty="0">
                <a:cs typeface="Calibri"/>
              </a:rPr>
              <a:t>Reproducible Research with R and R</a:t>
            </a:r>
            <a:r>
              <a:rPr lang="en-US" sz="2400" i="1" dirty="0">
                <a:cs typeface="Calibri"/>
              </a:rPr>
              <a:t> </a:t>
            </a:r>
            <a:r>
              <a:rPr lang="bg-BG" sz="2400" i="1" dirty="0">
                <a:cs typeface="Calibri"/>
              </a:rPr>
              <a:t>Studio</a:t>
            </a:r>
            <a:r>
              <a:rPr lang="bg-BG" sz="2400" dirty="0">
                <a:cs typeface="Calibri"/>
              </a:rPr>
              <a:t>. CRC Press</a:t>
            </a:r>
            <a:endParaRPr lang="en-US" sz="2400" dirty="0">
              <a:cs typeface="Calibri"/>
            </a:endParaRPr>
          </a:p>
          <a:p>
            <a:pPr>
              <a:lnSpc>
                <a:spcPct val="90000"/>
              </a:lnSpc>
            </a:pPr>
            <a:r>
              <a:rPr lang="bg-BG" sz="2400" dirty="0">
                <a:cs typeface="Calibri"/>
              </a:rPr>
              <a:t>Subramanian, G. (2015). </a:t>
            </a:r>
            <a:r>
              <a:rPr lang="bg-BG" sz="2400" i="1" dirty="0">
                <a:cs typeface="Calibri"/>
              </a:rPr>
              <a:t>Python Data Science Cookbook</a:t>
            </a:r>
            <a:r>
              <a:rPr lang="bg-BG" sz="2400" dirty="0">
                <a:cs typeface="Calibri"/>
              </a:rPr>
              <a:t>.</a:t>
            </a:r>
            <a:r>
              <a:rPr lang="en-US" sz="2400" dirty="0">
                <a:cs typeface="Calibri"/>
              </a:rPr>
              <a:t> </a:t>
            </a:r>
            <a:r>
              <a:rPr lang="en-US" sz="2400" dirty="0" err="1">
                <a:cs typeface="Calibri"/>
              </a:rPr>
              <a:t>Packt</a:t>
            </a:r>
            <a:r>
              <a:rPr lang="en-US" sz="2400" dirty="0">
                <a:cs typeface="Calibri"/>
              </a:rPr>
              <a:t> </a:t>
            </a:r>
            <a:r>
              <a:rPr lang="en-US" sz="2400">
                <a:cs typeface="Calibri"/>
              </a:rPr>
              <a:t>Publishing </a:t>
            </a:r>
            <a:r>
              <a:rPr lang="en-US" sz="2400" smtClean="0">
                <a:cs typeface="Calibri"/>
              </a:rPr>
              <a:t>Ltd.</a:t>
            </a:r>
            <a:endParaRPr lang="en-US" sz="2400" dirty="0">
              <a:cs typeface="Calibri"/>
            </a:endParaRPr>
          </a:p>
        </p:txBody>
      </p:sp>
    </p:spTree>
    <p:extLst>
      <p:ext uri="{BB962C8B-B14F-4D97-AF65-F5344CB8AC3E}">
        <p14:creationId xmlns:p14="http://schemas.microsoft.com/office/powerpoint/2010/main" val="415884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ctrTitle"/>
          </p:nvPr>
        </p:nvSpPr>
        <p:spPr>
          <a:xfrm>
            <a:off x="685800" y="2286000"/>
            <a:ext cx="7772400" cy="1143000"/>
          </a:xfrm>
        </p:spPr>
        <p:txBody>
          <a:bodyPr/>
          <a:lstStyle/>
          <a:p>
            <a:r>
              <a:rPr lang="en-US"/>
              <a:t>Thank you!</a:t>
            </a:r>
          </a:p>
        </p:txBody>
      </p:sp>
      <p:sp>
        <p:nvSpPr>
          <p:cNvPr id="62467" name="Rectangle 3"/>
          <p:cNvSpPr>
            <a:spLocks noGrp="1" noChangeArrowheads="1"/>
          </p:cNvSpPr>
          <p:nvPr>
            <p:ph type="subTitle" idx="1"/>
          </p:nvPr>
        </p:nvSpPr>
        <p:spPr/>
        <p:txBody>
          <a:bodyPr/>
          <a:lstStyle/>
          <a:p>
            <a:endParaRPr lang="en-US"/>
          </a:p>
        </p:txBody>
      </p:sp>
      <p:sp>
        <p:nvSpPr>
          <p:cNvPr id="2" name="Footer Placeholder 1"/>
          <p:cNvSpPr>
            <a:spLocks noGrp="1"/>
          </p:cNvSpPr>
          <p:nvPr>
            <p:ph type="ftr" sz="quarter" idx="10"/>
          </p:nvPr>
        </p:nvSpPr>
        <p:spPr/>
        <p:txBody>
          <a:bodyPr/>
          <a:lstStyle/>
          <a:p>
            <a:r>
              <a:rPr lang="en-US" smtClean="0"/>
              <a:t>Reproducible Computational Research, Vasant Honavar</a:t>
            </a:r>
            <a:endParaRPr lang="en-US" dirty="0"/>
          </a:p>
        </p:txBody>
      </p:sp>
    </p:spTree>
    <p:extLst>
      <p:ext uri="{BB962C8B-B14F-4D97-AF65-F5344CB8AC3E}">
        <p14:creationId xmlns:p14="http://schemas.microsoft.com/office/powerpoint/2010/main" val="285786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66402" name="Rectangle 2"/>
          <p:cNvSpPr>
            <a:spLocks noGrp="1" noChangeArrowheads="1"/>
          </p:cNvSpPr>
          <p:nvPr>
            <p:ph type="title"/>
          </p:nvPr>
        </p:nvSpPr>
        <p:spPr/>
        <p:txBody>
          <a:bodyPr/>
          <a:lstStyle/>
          <a:p>
            <a:r>
              <a:rPr lang="en-US" sz="2800" dirty="0"/>
              <a:t>Data set: Human and Mouse Protein Kinases</a:t>
            </a:r>
          </a:p>
        </p:txBody>
      </p:sp>
      <p:sp>
        <p:nvSpPr>
          <p:cNvPr id="1766403" name="Rectangle 3"/>
          <p:cNvSpPr>
            <a:spLocks noGrp="1" noChangeArrowheads="1"/>
          </p:cNvSpPr>
          <p:nvPr>
            <p:ph type="body" idx="1"/>
          </p:nvPr>
        </p:nvSpPr>
        <p:spPr>
          <a:xfrm>
            <a:off x="228600" y="1676400"/>
            <a:ext cx="8686800" cy="4419600"/>
          </a:xfrm>
        </p:spPr>
        <p:txBody>
          <a:bodyPr/>
          <a:lstStyle/>
          <a:p>
            <a:pPr>
              <a:lnSpc>
                <a:spcPct val="80000"/>
              </a:lnSpc>
              <a:buFontTx/>
              <a:buNone/>
            </a:pPr>
            <a:r>
              <a:rPr lang="en-US" sz="2400" dirty="0"/>
              <a:t>Gene ontology annotations (</a:t>
            </a:r>
            <a:r>
              <a:rPr lang="en-US" sz="2400" dirty="0">
                <a:hlinkClick r:id="rId3"/>
              </a:rPr>
              <a:t>www.geneontology.org</a:t>
            </a:r>
            <a:r>
              <a:rPr lang="en-US" sz="2400" dirty="0"/>
              <a:t>) </a:t>
            </a:r>
          </a:p>
          <a:p>
            <a:pPr>
              <a:lnSpc>
                <a:spcPct val="80000"/>
              </a:lnSpc>
              <a:buFontTx/>
              <a:buNone/>
            </a:pPr>
            <a:endParaRPr lang="en-US" sz="2400" dirty="0"/>
          </a:p>
          <a:p>
            <a:pPr>
              <a:lnSpc>
                <a:spcPct val="80000"/>
              </a:lnSpc>
              <a:buFontTx/>
              <a:buNone/>
            </a:pPr>
            <a:r>
              <a:rPr lang="en-US" sz="2000" dirty="0"/>
              <a:t>GO:0003674 : </a:t>
            </a:r>
            <a:r>
              <a:rPr lang="en-US" sz="2000" dirty="0" err="1"/>
              <a:t>molecular_function</a:t>
            </a:r>
            <a:r>
              <a:rPr lang="en-US" sz="2000" dirty="0"/>
              <a:t> ( 121801 ) </a:t>
            </a:r>
          </a:p>
          <a:p>
            <a:pPr>
              <a:lnSpc>
                <a:spcPct val="80000"/>
              </a:lnSpc>
              <a:buFontTx/>
              <a:buNone/>
            </a:pPr>
            <a:r>
              <a:rPr lang="en-US" sz="2000" dirty="0"/>
              <a:t> - GO:0003824 : catalytic activity ( 41632 ) </a:t>
            </a:r>
          </a:p>
          <a:p>
            <a:pPr>
              <a:lnSpc>
                <a:spcPct val="80000"/>
              </a:lnSpc>
              <a:buFontTx/>
              <a:buNone/>
            </a:pPr>
            <a:r>
              <a:rPr lang="en-US" sz="2000" dirty="0"/>
              <a:t>  - GO:0016740 : </a:t>
            </a:r>
            <a:r>
              <a:rPr lang="en-US" sz="2000" dirty="0" err="1"/>
              <a:t>transferase</a:t>
            </a:r>
            <a:r>
              <a:rPr lang="en-US" sz="2000" dirty="0"/>
              <a:t> activity ( 13210 ) </a:t>
            </a:r>
          </a:p>
          <a:p>
            <a:pPr>
              <a:lnSpc>
                <a:spcPct val="80000"/>
              </a:lnSpc>
              <a:buFontTx/>
              <a:buNone/>
            </a:pPr>
            <a:r>
              <a:rPr lang="en-US" sz="2000" dirty="0"/>
              <a:t>     - GO:0016301 : kinase activity ( 5613 ) </a:t>
            </a:r>
          </a:p>
          <a:p>
            <a:pPr>
              <a:lnSpc>
                <a:spcPct val="80000"/>
              </a:lnSpc>
              <a:buFontTx/>
              <a:buNone/>
            </a:pPr>
            <a:r>
              <a:rPr lang="en-US" sz="2000" dirty="0"/>
              <a:t>	   - GO:0004672 : protein kinase activity ( 3415 ) </a:t>
            </a:r>
          </a:p>
          <a:p>
            <a:pPr>
              <a:lnSpc>
                <a:spcPct val="80000"/>
              </a:lnSpc>
              <a:buFontTx/>
              <a:buNone/>
            </a:pPr>
            <a:r>
              <a:rPr lang="en-US" sz="2000" dirty="0"/>
              <a:t>		- </a:t>
            </a:r>
            <a:r>
              <a:rPr lang="en-US" sz="2000" dirty="0">
                <a:solidFill>
                  <a:srgbClr val="800000"/>
                </a:solidFill>
              </a:rPr>
              <a:t>GO:0004674 : protein serine/threonine kinase activity  ( 2077 )</a:t>
            </a:r>
          </a:p>
          <a:p>
            <a:pPr>
              <a:lnSpc>
                <a:spcPct val="80000"/>
              </a:lnSpc>
              <a:buFontTx/>
              <a:buNone/>
            </a:pPr>
            <a:r>
              <a:rPr lang="en-US" sz="2000" dirty="0"/>
              <a:t>		- </a:t>
            </a:r>
            <a:r>
              <a:rPr lang="en-US" sz="2000" dirty="0">
                <a:solidFill>
                  <a:srgbClr val="800000"/>
                </a:solidFill>
              </a:rPr>
              <a:t>GO:0004713 : protein-tyrosine kinase activity ( 771 ) </a:t>
            </a:r>
          </a:p>
          <a:p>
            <a:pPr>
              <a:lnSpc>
                <a:spcPct val="80000"/>
              </a:lnSpc>
              <a:buFontTx/>
              <a:buNone/>
            </a:pPr>
            <a:endParaRPr lang="en-US" sz="2000" dirty="0">
              <a:solidFill>
                <a:srgbClr val="800000"/>
              </a:solidFill>
            </a:endParaRPr>
          </a:p>
          <a:p>
            <a:pPr>
              <a:lnSpc>
                <a:spcPct val="80000"/>
              </a:lnSpc>
              <a:buFontTx/>
              <a:buNone/>
            </a:pPr>
            <a:endParaRPr lang="en-US" sz="2000" dirty="0">
              <a:solidFill>
                <a:srgbClr val="800000"/>
              </a:solidFill>
            </a:endParaRPr>
          </a:p>
          <a:p>
            <a:pPr>
              <a:lnSpc>
                <a:spcPct val="80000"/>
              </a:lnSpc>
              <a:buFontTx/>
              <a:buNone/>
            </a:pPr>
            <a:r>
              <a:rPr lang="en-US" sz="2000" dirty="0"/>
              <a:t>Data retrieved in 2007 [</a:t>
            </a:r>
            <a:r>
              <a:rPr lang="en-US" sz="2000" dirty="0" err="1"/>
              <a:t>Andorf</a:t>
            </a:r>
            <a:r>
              <a:rPr lang="en-US" sz="2000" dirty="0"/>
              <a:t> et al., BMC Bioinformatics, 2007]</a:t>
            </a:r>
          </a:p>
          <a:p>
            <a:pPr>
              <a:lnSpc>
                <a:spcPct val="80000"/>
              </a:lnSpc>
              <a:buFontTx/>
              <a:buNone/>
            </a:pPr>
            <a:r>
              <a:rPr lang="en-US" sz="2800" dirty="0"/>
              <a:t>  </a:t>
            </a:r>
          </a:p>
        </p:txBody>
      </p:sp>
    </p:spTree>
    <p:extLst>
      <p:ext uri="{BB962C8B-B14F-4D97-AF65-F5344CB8AC3E}">
        <p14:creationId xmlns:p14="http://schemas.microsoft.com/office/powerpoint/2010/main" val="2444376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70498" name="Rectangle 2"/>
          <p:cNvSpPr>
            <a:spLocks noGrp="1" noChangeArrowheads="1"/>
          </p:cNvSpPr>
          <p:nvPr>
            <p:ph type="title"/>
          </p:nvPr>
        </p:nvSpPr>
        <p:spPr/>
        <p:txBody>
          <a:bodyPr/>
          <a:lstStyle/>
          <a:p>
            <a:r>
              <a:rPr lang="en-US" sz="2800" dirty="0"/>
              <a:t>Data set: Human and Mouse Protein Kinases</a:t>
            </a:r>
          </a:p>
        </p:txBody>
      </p:sp>
      <p:sp>
        <p:nvSpPr>
          <p:cNvPr id="1770499" name="Rectangle 3"/>
          <p:cNvSpPr>
            <a:spLocks noGrp="1" noChangeArrowheads="1"/>
          </p:cNvSpPr>
          <p:nvPr>
            <p:ph type="body" idx="1"/>
          </p:nvPr>
        </p:nvSpPr>
        <p:spPr/>
        <p:txBody>
          <a:bodyPr/>
          <a:lstStyle/>
          <a:p>
            <a:pPr>
              <a:lnSpc>
                <a:spcPct val="105000"/>
              </a:lnSpc>
              <a:spcBef>
                <a:spcPct val="0"/>
              </a:spcBef>
              <a:buFont typeface="Wingdings" charset="0"/>
              <a:buChar char="§"/>
            </a:pPr>
            <a:r>
              <a:rPr lang="en-US" sz="2400" dirty="0"/>
              <a:t>Initial goal:</a:t>
            </a:r>
            <a:r>
              <a:rPr lang="en-US" sz="2400" dirty="0">
                <a:solidFill>
                  <a:srgbClr val="800000"/>
                </a:solidFill>
              </a:rPr>
              <a:t> predicting protein kinase subclasses using machine learning</a:t>
            </a:r>
          </a:p>
          <a:p>
            <a:pPr>
              <a:buFont typeface="Wingdings" charset="0"/>
              <a:buChar char="§"/>
            </a:pPr>
            <a:r>
              <a:rPr lang="en-US" sz="2400" dirty="0"/>
              <a:t>Machine learning algorithms</a:t>
            </a:r>
          </a:p>
          <a:p>
            <a:pPr lvl="1">
              <a:buFont typeface="Wingdings" charset="0"/>
              <a:buChar char="§"/>
            </a:pPr>
            <a:r>
              <a:rPr lang="en-US" sz="2400" dirty="0"/>
              <a:t>Naïve Bayes: Amino acid composition </a:t>
            </a:r>
          </a:p>
          <a:p>
            <a:pPr lvl="1">
              <a:buFont typeface="Wingdings" charset="0"/>
              <a:buChar char="§"/>
            </a:pPr>
            <a:r>
              <a:rPr lang="en-US" sz="2400" dirty="0"/>
              <a:t>NB(</a:t>
            </a:r>
            <a:r>
              <a:rPr lang="en-US" sz="2400" i="1" dirty="0"/>
              <a:t>k</a:t>
            </a:r>
            <a:r>
              <a:rPr lang="en-US" sz="2400" dirty="0"/>
              <a:t>): Extension of Naïve Bayes to </a:t>
            </a:r>
            <a:r>
              <a:rPr lang="en-US" sz="2400" i="1" dirty="0" err="1"/>
              <a:t>k</a:t>
            </a:r>
            <a:r>
              <a:rPr lang="en-US" sz="2400" dirty="0" err="1"/>
              <a:t>th</a:t>
            </a:r>
            <a:r>
              <a:rPr lang="en-US" sz="2400" dirty="0"/>
              <a:t> order Markov model </a:t>
            </a:r>
          </a:p>
          <a:p>
            <a:pPr lvl="1">
              <a:buFont typeface="Wingdings" charset="0"/>
              <a:buChar char="§"/>
            </a:pPr>
            <a:r>
              <a:rPr lang="en-US" sz="2400" dirty="0"/>
              <a:t>SVMs using these data representations</a:t>
            </a:r>
          </a:p>
          <a:p>
            <a:pPr lvl="1">
              <a:buFont typeface="Wingdings" charset="0"/>
              <a:buChar char="§"/>
            </a:pPr>
            <a:r>
              <a:rPr lang="en-US" sz="2400" dirty="0"/>
              <a:t>A hybrid algorithm that combines the above with annotation transfer  based on sequence homology (BLAST)</a:t>
            </a:r>
          </a:p>
          <a:p>
            <a:pPr>
              <a:buFont typeface="Wingdings" charset="0"/>
              <a:buChar char="§"/>
            </a:pPr>
            <a:r>
              <a:rPr lang="en-US" sz="2400" dirty="0"/>
              <a:t>Initial Question: </a:t>
            </a:r>
            <a:r>
              <a:rPr lang="en-US" sz="2400" dirty="0">
                <a:solidFill>
                  <a:srgbClr val="800000"/>
                </a:solidFill>
              </a:rPr>
              <a:t>how effective are these methods on classifying kinases?</a:t>
            </a:r>
          </a:p>
        </p:txBody>
      </p:sp>
    </p:spTree>
    <p:extLst>
      <p:ext uri="{BB962C8B-B14F-4D97-AF65-F5344CB8AC3E}">
        <p14:creationId xmlns:p14="http://schemas.microsoft.com/office/powerpoint/2010/main" val="3191238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0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7049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7049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7049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7049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7049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704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Reproducible Computational Research, Vasant Honavar</a:t>
            </a:r>
            <a:endParaRPr lang="en-US"/>
          </a:p>
        </p:txBody>
      </p:sp>
      <p:sp>
        <p:nvSpPr>
          <p:cNvPr id="1772546" name="Rectangle 2"/>
          <p:cNvSpPr>
            <a:spLocks noGrp="1" noChangeArrowheads="1"/>
          </p:cNvSpPr>
          <p:nvPr>
            <p:ph type="title"/>
          </p:nvPr>
        </p:nvSpPr>
        <p:spPr/>
        <p:txBody>
          <a:bodyPr/>
          <a:lstStyle/>
          <a:p>
            <a:r>
              <a:rPr lang="en-US" sz="2800" dirty="0"/>
              <a:t>Experiment 1</a:t>
            </a:r>
          </a:p>
        </p:txBody>
      </p:sp>
      <p:sp>
        <p:nvSpPr>
          <p:cNvPr id="1772547" name="Rectangle 3"/>
          <p:cNvSpPr>
            <a:spLocks noGrp="1" noChangeArrowheads="1"/>
          </p:cNvSpPr>
          <p:nvPr>
            <p:ph type="body" idx="1"/>
          </p:nvPr>
        </p:nvSpPr>
        <p:spPr>
          <a:xfrm>
            <a:off x="304800" y="1600200"/>
            <a:ext cx="8610600" cy="4953000"/>
          </a:xfrm>
        </p:spPr>
        <p:txBody>
          <a:bodyPr/>
          <a:lstStyle/>
          <a:p>
            <a:pPr>
              <a:lnSpc>
                <a:spcPct val="90000"/>
              </a:lnSpc>
              <a:buFont typeface="Wingdings" charset="0"/>
              <a:buChar char="§"/>
            </a:pPr>
            <a:r>
              <a:rPr lang="en-US" sz="2400" dirty="0">
                <a:solidFill>
                  <a:srgbClr val="800000"/>
                </a:solidFill>
              </a:rPr>
              <a:t>Data: 244 mouse and 330 human protein sequences</a:t>
            </a:r>
            <a:r>
              <a:rPr lang="en-US" sz="2400" dirty="0"/>
              <a:t> </a:t>
            </a:r>
          </a:p>
          <a:p>
            <a:pPr lvl="1">
              <a:lnSpc>
                <a:spcPct val="90000"/>
              </a:lnSpc>
              <a:buFont typeface="Wingdings" charset="0"/>
              <a:buChar char="§"/>
            </a:pPr>
            <a:r>
              <a:rPr lang="en-US" sz="2400" dirty="0"/>
              <a:t>GO families GO0004674 (Serine/Threonine Kinase) </a:t>
            </a:r>
          </a:p>
          <a:p>
            <a:pPr lvl="1">
              <a:lnSpc>
                <a:spcPct val="90000"/>
              </a:lnSpc>
              <a:buFont typeface="Wingdings" charset="0"/>
              <a:buChar char="§"/>
            </a:pPr>
            <a:r>
              <a:rPr lang="en-US" sz="2400" dirty="0"/>
              <a:t>GO0004713 (Tyrosine Kinase)</a:t>
            </a:r>
          </a:p>
          <a:p>
            <a:pPr>
              <a:lnSpc>
                <a:spcPct val="90000"/>
              </a:lnSpc>
              <a:buFont typeface="Wingdings" charset="0"/>
              <a:buChar char="§"/>
            </a:pPr>
            <a:r>
              <a:rPr lang="en-US" sz="2400" dirty="0"/>
              <a:t>Reference class labels: </a:t>
            </a:r>
            <a:r>
              <a:rPr lang="en-US" sz="2400" dirty="0">
                <a:solidFill>
                  <a:srgbClr val="800000"/>
                </a:solidFill>
              </a:rPr>
              <a:t>annotations returned by </a:t>
            </a:r>
            <a:r>
              <a:rPr lang="en-US" sz="2400" dirty="0" err="1">
                <a:solidFill>
                  <a:srgbClr val="800000"/>
                </a:solidFill>
              </a:rPr>
              <a:t>AmiGO</a:t>
            </a:r>
            <a:endParaRPr lang="en-US" sz="2400" dirty="0">
              <a:solidFill>
                <a:srgbClr val="800000"/>
              </a:solidFill>
            </a:endParaRPr>
          </a:p>
          <a:p>
            <a:pPr lvl="1">
              <a:lnSpc>
                <a:spcPct val="90000"/>
              </a:lnSpc>
              <a:buFont typeface="Wingdings" charset="0"/>
              <a:buChar char="§"/>
            </a:pPr>
            <a:r>
              <a:rPr lang="en-US" sz="2400" dirty="0"/>
              <a:t>71 mouse and 233 human proteins are labeled with GO0004674 </a:t>
            </a:r>
          </a:p>
          <a:p>
            <a:pPr lvl="1">
              <a:lnSpc>
                <a:spcPct val="90000"/>
              </a:lnSpc>
              <a:buFont typeface="Wingdings" charset="0"/>
              <a:buChar char="§"/>
            </a:pPr>
            <a:r>
              <a:rPr lang="en-US" sz="2400" dirty="0"/>
              <a:t>106 mouse and 90 human proteins are labeled with GO0004713 </a:t>
            </a:r>
          </a:p>
          <a:p>
            <a:pPr lvl="1">
              <a:lnSpc>
                <a:spcPct val="90000"/>
              </a:lnSpc>
              <a:buFont typeface="Wingdings" charset="0"/>
              <a:buChar char="§"/>
            </a:pPr>
            <a:r>
              <a:rPr lang="en-US" sz="2400" dirty="0"/>
              <a:t>67 mouse and 7 human proteins had both labels</a:t>
            </a:r>
          </a:p>
          <a:p>
            <a:pPr>
              <a:lnSpc>
                <a:spcPct val="90000"/>
              </a:lnSpc>
              <a:buFont typeface="Wingdings" charset="0"/>
              <a:buChar char="§"/>
            </a:pPr>
            <a:r>
              <a:rPr lang="en-US" sz="2400" dirty="0">
                <a:solidFill>
                  <a:srgbClr val="800000"/>
                </a:solidFill>
              </a:rPr>
              <a:t>Train classifier on human data and test on human data</a:t>
            </a:r>
          </a:p>
          <a:p>
            <a:pPr>
              <a:lnSpc>
                <a:spcPct val="90000"/>
              </a:lnSpc>
              <a:buFont typeface="Wingdings" charset="0"/>
              <a:buChar char="§"/>
            </a:pPr>
            <a:r>
              <a:rPr lang="en-US" sz="2400" dirty="0">
                <a:solidFill>
                  <a:srgbClr val="800000"/>
                </a:solidFill>
              </a:rPr>
              <a:t>Train classifier on human data and test on mouse data</a:t>
            </a:r>
          </a:p>
          <a:p>
            <a:pPr>
              <a:lnSpc>
                <a:spcPct val="90000"/>
              </a:lnSpc>
              <a:buFont typeface="Wingdings" charset="0"/>
              <a:buChar char="§"/>
            </a:pPr>
            <a:endParaRPr lang="en-US" sz="2400" dirty="0">
              <a:solidFill>
                <a:srgbClr val="800000"/>
              </a:solidFill>
            </a:endParaRPr>
          </a:p>
        </p:txBody>
      </p:sp>
    </p:spTree>
    <p:extLst>
      <p:ext uri="{BB962C8B-B14F-4D97-AF65-F5344CB8AC3E}">
        <p14:creationId xmlns:p14="http://schemas.microsoft.com/office/powerpoint/2010/main" val="3438083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725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25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25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725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725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725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72547">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72547">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725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supptpresentation">
  <a:themeElements>
    <a:clrScheme name="isuppt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99"/>
      </a:hlink>
      <a:folHlink>
        <a:srgbClr val="99CC00"/>
      </a:folHlink>
    </a:clrScheme>
    <a:fontScheme name="isuppt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9900">
            <a:alpha val="89999"/>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a:ln>
              <a:noFill/>
            </a:ln>
            <a:solidFill>
              <a:schemeClr val="tx1"/>
            </a:solidFill>
            <a:effectLst/>
            <a:latin typeface="Times New Roman" pitchFamily="-109" charset="0"/>
            <a:ea typeface="Times New Roman" pitchFamily="-109" charset="0"/>
            <a:cs typeface="Times New Roman" pitchFamily="-109" charset="0"/>
          </a:defRPr>
        </a:defPPr>
      </a:lstStyle>
    </a:spDef>
    <a:lnDef>
      <a:spPr bwMode="auto">
        <a:xfrm>
          <a:off x="0" y="0"/>
          <a:ext cx="1" cy="1"/>
        </a:xfrm>
        <a:custGeom>
          <a:avLst/>
          <a:gdLst/>
          <a:ahLst/>
          <a:cxnLst/>
          <a:rect l="0" t="0" r="0" b="0"/>
          <a:pathLst/>
        </a:custGeom>
        <a:solidFill>
          <a:srgbClr val="FF9900">
            <a:alpha val="89999"/>
          </a:srgbClr>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a:ln>
              <a:noFill/>
            </a:ln>
            <a:solidFill>
              <a:schemeClr val="tx1"/>
            </a:solidFill>
            <a:effectLst/>
            <a:latin typeface="Times New Roman" pitchFamily="-109" charset="0"/>
            <a:ea typeface="Times New Roman" pitchFamily="-109" charset="0"/>
            <a:cs typeface="Times New Roman" pitchFamily="-109" charset="0"/>
          </a:defRPr>
        </a:defPPr>
      </a:lstStyle>
    </a:lnDef>
  </a:objectDefaults>
  <a:extraClrSchemeLst>
    <a:extraClrScheme>
      <a:clrScheme name="isuppt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uppt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uppt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uppt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uppt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uppt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uppt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uppt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uppt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uppt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uppt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uppt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supptpresentatio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89060</TotalTime>
  <Words>3668</Words>
  <Application>Microsoft Macintosh PowerPoint</Application>
  <PresentationFormat>On-screen Show (4:3)</PresentationFormat>
  <Paragraphs>578</Paragraphs>
  <Slides>65</Slides>
  <Notes>25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isupptpresentation</vt:lpstr>
      <vt:lpstr>Reproducible Computational Research Why, What, How</vt:lpstr>
      <vt:lpstr>Research Interests</vt:lpstr>
      <vt:lpstr>PowerPoint Presentation</vt:lpstr>
      <vt:lpstr>First: A story from the trenches</vt:lpstr>
      <vt:lpstr>Protein annotation using machine learning: Background</vt:lpstr>
      <vt:lpstr>Focus: Protein Kinases</vt:lpstr>
      <vt:lpstr>Data set: Human and Mouse Protein Kinases</vt:lpstr>
      <vt:lpstr>Data set: Human and Mouse Protein Kinases</vt:lpstr>
      <vt:lpstr>Experiment 1</vt:lpstr>
      <vt:lpstr>Experiment 1: Results</vt:lpstr>
      <vt:lpstr>PowerPoint Presentation</vt:lpstr>
      <vt:lpstr>Second Observation: Evidence codes  </vt:lpstr>
      <vt:lpstr>Third Observation: Source of RCA annotations</vt:lpstr>
      <vt:lpstr>Fourth Observation: Inconsistency between UniProt and AmiGO</vt:lpstr>
      <vt:lpstr>Fifth Observation: Distribution of Annotations</vt:lpstr>
      <vt:lpstr>Story so far</vt:lpstr>
      <vt:lpstr>Experiment II</vt:lpstr>
      <vt:lpstr>Sixth Observation: Distribution of Annotations</vt:lpstr>
      <vt:lpstr>Tentative Conclusions</vt:lpstr>
      <vt:lpstr>Following up</vt:lpstr>
      <vt:lpstr>Following up</vt:lpstr>
      <vt:lpstr>Conclusions: Detecting Annotation Errors  Using Machine Learning</vt:lpstr>
      <vt:lpstr>PowerPoint Presentation</vt:lpstr>
      <vt:lpstr>Reproducibility crisis</vt:lpstr>
      <vt:lpstr>Reproducibility crisis</vt:lpstr>
      <vt:lpstr>PowerPoint Presentation</vt:lpstr>
      <vt:lpstr>PowerPoint Presentation</vt:lpstr>
      <vt:lpstr>On scientific practice</vt:lpstr>
      <vt:lpstr>Scientific method</vt:lpstr>
      <vt:lpstr>On scientific practice</vt:lpstr>
      <vt:lpstr>Pillars of the scientific method</vt:lpstr>
      <vt:lpstr>Pillars of the scientific method</vt:lpstr>
      <vt:lpstr>Many dimensions</vt:lpstr>
      <vt:lpstr>Science as we know it </vt:lpstr>
      <vt:lpstr>Traditional scientific research cycle</vt:lpstr>
      <vt:lpstr>Modern scientific research cycle</vt:lpstr>
      <vt:lpstr>Reproducible scientific research cycle</vt:lpstr>
      <vt:lpstr>Reproducible Research: Relation to scientific method</vt:lpstr>
      <vt:lpstr>PowerPoint Presentation</vt:lpstr>
      <vt:lpstr>Reproducibility Spectrum</vt:lpstr>
      <vt:lpstr>Basic criteria for reproducibility</vt:lpstr>
      <vt:lpstr>Reproducible research pipeline</vt:lpstr>
      <vt:lpstr>Challenges to reproducibility</vt:lpstr>
      <vt:lpstr>Reproducibility crisis: A computational perspective</vt:lpstr>
      <vt:lpstr>Reproducibility crisis: A computational perspective</vt:lpstr>
      <vt:lpstr>Reproducibility crisis: A computational perspective</vt:lpstr>
      <vt:lpstr>Reproducibility crisis: A computational perspective</vt:lpstr>
      <vt:lpstr>Current status: Reproducible research in machine learning</vt:lpstr>
      <vt:lpstr>Current status: Reproducible research in biostatistics</vt:lpstr>
      <vt:lpstr>Reproducibility delayed is reproducibility denied</vt:lpstr>
      <vt:lpstr>Reproducible computational research: Personal incentives</vt:lpstr>
      <vt:lpstr>Reproducible computational research: Tools</vt:lpstr>
      <vt:lpstr>Reproducible computational research: Tools</vt:lpstr>
      <vt:lpstr>Reproducible computational research: Tools</vt:lpstr>
      <vt:lpstr>Reproducible computational research: Tools</vt:lpstr>
      <vt:lpstr>Reproducible computational research: Tools</vt:lpstr>
      <vt:lpstr>PowerPoint Presentation</vt:lpstr>
      <vt:lpstr>Reproducible computational research: Tools</vt:lpstr>
      <vt:lpstr>Scientific Workflow Management Systems</vt:lpstr>
      <vt:lpstr>Reproducible computational research: Tools</vt:lpstr>
      <vt:lpstr>PowerPoint Presentation</vt:lpstr>
      <vt:lpstr>Reproducible Computational Research: Resources</vt:lpstr>
      <vt:lpstr>Reproducible Computational Research: Resources</vt:lpstr>
      <vt:lpstr>Reproducible Computational Research: Resources</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Vasant Honavar</cp:lastModifiedBy>
  <cp:revision>1556</cp:revision>
  <cp:lastPrinted>2011-12-11T01:09:52Z</cp:lastPrinted>
  <dcterms:created xsi:type="dcterms:W3CDTF">2011-12-14T01:21:27Z</dcterms:created>
  <dcterms:modified xsi:type="dcterms:W3CDTF">2017-07-10T19:06:02Z</dcterms:modified>
</cp:coreProperties>
</file>